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285" r:id="rId15"/>
    <p:sldId id="320" r:id="rId16"/>
    <p:sldId id="286" r:id="rId17"/>
    <p:sldId id="328" r:id="rId18"/>
    <p:sldId id="303" r:id="rId19"/>
    <p:sldId id="304" r:id="rId20"/>
    <p:sldId id="329" r:id="rId21"/>
    <p:sldId id="332" r:id="rId22"/>
    <p:sldId id="305" r:id="rId23"/>
    <p:sldId id="370" r:id="rId24"/>
    <p:sldId id="258" r:id="rId25"/>
    <p:sldId id="331" r:id="rId26"/>
    <p:sldId id="259" r:id="rId27"/>
    <p:sldId id="277" r:id="rId28"/>
    <p:sldId id="260" r:id="rId29"/>
    <p:sldId id="257" r:id="rId30"/>
    <p:sldId id="287" r:id="rId31"/>
    <p:sldId id="306" r:id="rId32"/>
    <p:sldId id="261" r:id="rId33"/>
    <p:sldId id="307" r:id="rId34"/>
    <p:sldId id="341" r:id="rId35"/>
    <p:sldId id="262" r:id="rId36"/>
    <p:sldId id="315" r:id="rId37"/>
    <p:sldId id="342" r:id="rId38"/>
    <p:sldId id="343" r:id="rId39"/>
    <p:sldId id="344" r:id="rId40"/>
    <p:sldId id="308" r:id="rId41"/>
    <p:sldId id="263" r:id="rId42"/>
    <p:sldId id="294" r:id="rId43"/>
    <p:sldId id="309" r:id="rId44"/>
    <p:sldId id="310" r:id="rId45"/>
    <p:sldId id="317" r:id="rId46"/>
    <p:sldId id="295" r:id="rId47"/>
    <p:sldId id="264" r:id="rId48"/>
    <p:sldId id="267" r:id="rId49"/>
    <p:sldId id="292" r:id="rId50"/>
    <p:sldId id="265" r:id="rId51"/>
    <p:sldId id="348" r:id="rId52"/>
    <p:sldId id="352" r:id="rId53"/>
    <p:sldId id="311" r:id="rId54"/>
    <p:sldId id="256" r:id="rId55"/>
    <p:sldId id="351" r:id="rId56"/>
    <p:sldId id="312" r:id="rId57"/>
    <p:sldId id="268" r:id="rId58"/>
    <p:sldId id="313" r:id="rId59"/>
    <p:sldId id="319" r:id="rId60"/>
    <p:sldId id="353" r:id="rId61"/>
    <p:sldId id="266" r:id="rId62"/>
    <p:sldId id="354" r:id="rId63"/>
    <p:sldId id="269" r:id="rId64"/>
    <p:sldId id="322" r:id="rId65"/>
    <p:sldId id="323" r:id="rId66"/>
    <p:sldId id="355" r:id="rId67"/>
    <p:sldId id="356" r:id="rId68"/>
    <p:sldId id="314" r:id="rId69"/>
    <p:sldId id="270" r:id="rId70"/>
    <p:sldId id="324" r:id="rId71"/>
    <p:sldId id="357" r:id="rId72"/>
    <p:sldId id="364" r:id="rId73"/>
    <p:sldId id="368" r:id="rId74"/>
    <p:sldId id="325" r:id="rId75"/>
    <p:sldId id="271" r:id="rId76"/>
    <p:sldId id="365" r:id="rId77"/>
    <p:sldId id="359" r:id="rId78"/>
    <p:sldId id="276" r:id="rId79"/>
    <p:sldId id="282" r:id="rId80"/>
    <p:sldId id="272" r:id="rId81"/>
    <p:sldId id="273" r:id="rId82"/>
    <p:sldId id="301" r:id="rId83"/>
    <p:sldId id="274" r:id="rId84"/>
    <p:sldId id="283" r:id="rId85"/>
    <p:sldId id="361" r:id="rId86"/>
    <p:sldId id="275" r:id="rId87"/>
    <p:sldId id="362" r:id="rId88"/>
    <p:sldId id="367" r:id="rId89"/>
    <p:sldId id="360" r:id="rId90"/>
    <p:sldId id="326" r:id="rId91"/>
    <p:sldId id="363" r:id="rId92"/>
    <p:sldId id="327" r:id="rId9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1pPr>
    <a:lvl2pPr marL="4572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2pPr>
    <a:lvl3pPr marL="9144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3pPr>
    <a:lvl4pPr marL="13716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4pPr>
    <a:lvl5pPr marL="1828800" algn="ctr" rtl="0" fontAlgn="base">
      <a:spcBef>
        <a:spcPct val="0"/>
      </a:spcBef>
      <a:spcAft>
        <a:spcPct val="0"/>
      </a:spcAft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5pPr>
    <a:lvl6pPr marL="22860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6pPr>
    <a:lvl7pPr marL="27432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7pPr>
    <a:lvl8pPr marL="32004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8pPr>
    <a:lvl9pPr marL="3657600" algn="l" defTabSz="457200" rtl="0" eaLnBrk="1" latinLnBrk="0" hangingPunct="1">
      <a:defRPr sz="34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9pPr>
  </p:defaultTextStyle>
  <p:modifyVerifier cryptProviderType="rsaFull" cryptAlgorithmClass="hash" cryptAlgorithmType="typeAny" cryptAlgorithmSid="4" spinCount="100000" saltData="b4d3RoRYzyluenTT4MuX6w==" hashData="HHKnWIq+zTQ1paoN1LgHxhl5yE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-95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0.xml"/><Relationship Id="rId60" Type="http://schemas.openxmlformats.org/officeDocument/2006/relationships/slide" Target="slides/slide46.xml"/><Relationship Id="rId70" Type="http://schemas.openxmlformats.org/officeDocument/2006/relationships/slide" Target="slides/slide56.xml"/><Relationship Id="rId94" Type="http://schemas.openxmlformats.org/officeDocument/2006/relationships/printerSettings" Target="printerSettings/printerSettings1.bin"/><Relationship Id="rId7" Type="http://schemas.openxmlformats.org/officeDocument/2006/relationships/slideMaster" Target="slideMasters/slideMaster7.xml"/><Relationship Id="rId74" Type="http://schemas.openxmlformats.org/officeDocument/2006/relationships/slide" Target="slides/slide60.xml"/><Relationship Id="rId25" Type="http://schemas.openxmlformats.org/officeDocument/2006/relationships/slide" Target="slides/slide11.xml"/><Relationship Id="rId9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50" Type="http://schemas.openxmlformats.org/officeDocument/2006/relationships/slide" Target="slides/slide36.xml"/><Relationship Id="rId17" Type="http://schemas.openxmlformats.org/officeDocument/2006/relationships/slide" Target="slides/slide3.xml"/><Relationship Id="rId71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4.xml"/><Relationship Id="rId89" Type="http://schemas.openxmlformats.org/officeDocument/2006/relationships/slide" Target="slides/slide75.xml"/><Relationship Id="rId88" Type="http://schemas.openxmlformats.org/officeDocument/2006/relationships/slide" Target="slides/slide74.xml"/><Relationship Id="rId82" Type="http://schemas.openxmlformats.org/officeDocument/2006/relationships/slide" Target="slides/slide68.xml"/><Relationship Id="rId69" Type="http://schemas.openxmlformats.org/officeDocument/2006/relationships/slide" Target="slides/slide55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72" Type="http://schemas.openxmlformats.org/officeDocument/2006/relationships/slide" Target="slides/slide58.xml"/><Relationship Id="rId35" Type="http://schemas.openxmlformats.org/officeDocument/2006/relationships/slide" Target="slides/slide21.xml"/><Relationship Id="rId75" Type="http://schemas.openxmlformats.org/officeDocument/2006/relationships/slide" Target="slides/slide61.xml"/><Relationship Id="rId80" Type="http://schemas.openxmlformats.org/officeDocument/2006/relationships/slide" Target="slides/slide66.xml"/><Relationship Id="rId31" Type="http://schemas.openxmlformats.org/officeDocument/2006/relationships/slide" Target="slides/slide17.xml"/><Relationship Id="rId62" Type="http://schemas.openxmlformats.org/officeDocument/2006/relationships/slide" Target="slides/slide48.xml"/><Relationship Id="rId79" Type="http://schemas.openxmlformats.org/officeDocument/2006/relationships/slide" Target="slides/slide65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0.xml"/><Relationship Id="rId47" Type="http://schemas.openxmlformats.org/officeDocument/2006/relationships/slide" Target="slides/slide33.xml"/><Relationship Id="rId56" Type="http://schemas.openxmlformats.org/officeDocument/2006/relationships/slide" Target="slides/slide42.xml"/><Relationship Id="rId48" Type="http://schemas.openxmlformats.org/officeDocument/2006/relationships/slide" Target="slides/slide34.xml"/><Relationship Id="rId32" Type="http://schemas.openxmlformats.org/officeDocument/2006/relationships/slide" Target="slides/slide18.xml"/><Relationship Id="rId13" Type="http://schemas.openxmlformats.org/officeDocument/2006/relationships/slideMaster" Target="slideMasters/slideMaster13.xml"/><Relationship Id="rId52" Type="http://schemas.openxmlformats.org/officeDocument/2006/relationships/slide" Target="slides/slide38.xml"/><Relationship Id="rId54" Type="http://schemas.openxmlformats.org/officeDocument/2006/relationships/slide" Target="slides/slide40.xml"/><Relationship Id="rId23" Type="http://schemas.openxmlformats.org/officeDocument/2006/relationships/slide" Target="slides/slide9.xml"/><Relationship Id="rId61" Type="http://schemas.openxmlformats.org/officeDocument/2006/relationships/slide" Target="slides/slide47.xml"/><Relationship Id="rId53" Type="http://schemas.openxmlformats.org/officeDocument/2006/relationships/slide" Target="slides/slide39.xml"/><Relationship Id="rId84" Type="http://schemas.openxmlformats.org/officeDocument/2006/relationships/slide" Target="slides/slide70.xml"/><Relationship Id="rId30" Type="http://schemas.openxmlformats.org/officeDocument/2006/relationships/slide" Target="slides/slide16.xml"/><Relationship Id="rId29" Type="http://schemas.openxmlformats.org/officeDocument/2006/relationships/slide" Target="slides/slide15.xml"/><Relationship Id="rId83" Type="http://schemas.openxmlformats.org/officeDocument/2006/relationships/slide" Target="slides/slide69.xml"/><Relationship Id="rId41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22" Type="http://schemas.openxmlformats.org/officeDocument/2006/relationships/slide" Target="slides/slide8.xml"/><Relationship Id="rId95" Type="http://schemas.openxmlformats.org/officeDocument/2006/relationships/presProps" Target="presProps.xml"/><Relationship Id="rId39" Type="http://schemas.openxmlformats.org/officeDocument/2006/relationships/slide" Target="slides/slide25.xml"/><Relationship Id="rId43" Type="http://schemas.openxmlformats.org/officeDocument/2006/relationships/slide" Target="slides/slide29.xml"/><Relationship Id="rId90" Type="http://schemas.openxmlformats.org/officeDocument/2006/relationships/slide" Target="slides/slide76.xml"/><Relationship Id="rId77" Type="http://schemas.openxmlformats.org/officeDocument/2006/relationships/slide" Target="slides/slide63.xml"/><Relationship Id="rId63" Type="http://schemas.openxmlformats.org/officeDocument/2006/relationships/slide" Target="slides/slide49.xml"/><Relationship Id="rId85" Type="http://schemas.openxmlformats.org/officeDocument/2006/relationships/slide" Target="slides/slide71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7" Type="http://schemas.openxmlformats.org/officeDocument/2006/relationships/slide" Target="slides/slide13.xml"/><Relationship Id="rId14" Type="http://schemas.openxmlformats.org/officeDocument/2006/relationships/slideMaster" Target="slideMasters/slideMaster14.xml"/><Relationship Id="rId92" Type="http://schemas.openxmlformats.org/officeDocument/2006/relationships/slide" Target="slides/slide78.xml"/><Relationship Id="rId45" Type="http://schemas.openxmlformats.org/officeDocument/2006/relationships/slide" Target="slides/slide31.xml"/><Relationship Id="rId58" Type="http://schemas.openxmlformats.org/officeDocument/2006/relationships/slide" Target="slides/slide44.xml"/><Relationship Id="rId42" Type="http://schemas.openxmlformats.org/officeDocument/2006/relationships/slide" Target="slides/slide28.xml"/><Relationship Id="rId73" Type="http://schemas.openxmlformats.org/officeDocument/2006/relationships/slide" Target="slides/slide59.xml"/><Relationship Id="rId87" Type="http://schemas.openxmlformats.org/officeDocument/2006/relationships/slide" Target="slides/slide73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35.xml"/><Relationship Id="rId44" Type="http://schemas.openxmlformats.org/officeDocument/2006/relationships/slide" Target="slides/slide30.xml"/><Relationship Id="rId19" Type="http://schemas.openxmlformats.org/officeDocument/2006/relationships/slide" Target="slides/slide5.xml"/><Relationship Id="rId57" Type="http://schemas.openxmlformats.org/officeDocument/2006/relationships/slide" Target="slides/slide43.xml"/><Relationship Id="rId46" Type="http://schemas.openxmlformats.org/officeDocument/2006/relationships/slide" Target="slides/slide32.xml"/><Relationship Id="rId86" Type="http://schemas.openxmlformats.org/officeDocument/2006/relationships/slide" Target="slides/slide72.xml"/><Relationship Id="rId59" Type="http://schemas.openxmlformats.org/officeDocument/2006/relationships/slide" Target="slides/slide45.xml"/><Relationship Id="rId51" Type="http://schemas.openxmlformats.org/officeDocument/2006/relationships/slide" Target="slides/slide37.xml"/><Relationship Id="rId66" Type="http://schemas.openxmlformats.org/officeDocument/2006/relationships/slide" Target="slides/slide52.xml"/><Relationship Id="rId55" Type="http://schemas.openxmlformats.org/officeDocument/2006/relationships/slide" Target="slides/slide41.xml"/><Relationship Id="rId34" Type="http://schemas.openxmlformats.org/officeDocument/2006/relationships/slide" Target="slides/slide20.xml"/><Relationship Id="rId81" Type="http://schemas.openxmlformats.org/officeDocument/2006/relationships/slide" Target="slides/slide67.xml"/><Relationship Id="rId40" Type="http://schemas.openxmlformats.org/officeDocument/2006/relationships/slide" Target="slides/slide26.xml"/><Relationship Id="rId36" Type="http://schemas.openxmlformats.org/officeDocument/2006/relationships/slide" Target="slides/slide22.xml"/><Relationship Id="rId76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65" Type="http://schemas.openxmlformats.org/officeDocument/2006/relationships/slide" Target="slides/slide51.xml"/><Relationship Id="rId67" Type="http://schemas.openxmlformats.org/officeDocument/2006/relationships/slide" Target="slides/slide53.xml"/><Relationship Id="rId37" Type="http://schemas.openxmlformats.org/officeDocument/2006/relationships/slide" Target="slides/slide23.xml"/><Relationship Id="rId12" Type="http://schemas.openxmlformats.org/officeDocument/2006/relationships/slideMaster" Target="slideMasters/slideMaster12.xml"/><Relationship Id="rId3" Type="http://schemas.openxmlformats.org/officeDocument/2006/relationships/slideMaster" Target="slideMasters/slideMaster3.xml"/><Relationship Id="rId26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33" Type="http://schemas.openxmlformats.org/officeDocument/2006/relationships/slide" Target="slides/slide19.xml"/><Relationship Id="rId91" Type="http://schemas.openxmlformats.org/officeDocument/2006/relationships/slide" Target="slides/slide77.xml"/><Relationship Id="rId93" Type="http://schemas.openxmlformats.org/officeDocument/2006/relationships/slide" Target="slides/slide79.xml"/><Relationship Id="rId78" Type="http://schemas.openxmlformats.org/officeDocument/2006/relationships/slide" Target="slides/slide64.xml"/><Relationship Id="rId15" Type="http://schemas.openxmlformats.org/officeDocument/2006/relationships/slide" Target="slides/slide1.xml"/><Relationship Id="rId21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318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3213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62397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682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555640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1877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2308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95656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83554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774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92783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38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1511300"/>
            <a:ext cx="2857500" cy="56896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1511300"/>
            <a:ext cx="8420100" cy="56896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056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32503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1275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4414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322745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89769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19387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0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02767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416173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503168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3398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4132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17120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6867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69740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400908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85460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39495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7974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748320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32961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938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279662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9012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40006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666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96854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83488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10347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15237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4057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6830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797702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587390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392510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22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64706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28534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07706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752918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88314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86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1073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06691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40878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93050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93592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25660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25463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042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3022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283789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99144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9529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21543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7259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7188200"/>
            <a:ext cx="2857500" cy="2019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7188200"/>
            <a:ext cx="8420100" cy="2019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1543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437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522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6353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768600"/>
            <a:ext cx="56388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580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28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8138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87713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813347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38032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86432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6944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11425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873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96455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86926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0580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79229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9030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5308600"/>
            <a:ext cx="5638800" cy="189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1378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2531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60319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14535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400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0820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923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271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56460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8432800"/>
            <a:ext cx="5638800" cy="77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7389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717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545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4412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80724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8267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629279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84220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7188200"/>
            <a:ext cx="2857500" cy="2019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7188200"/>
            <a:ext cx="8420100" cy="2019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58827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74406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479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20473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5295900"/>
            <a:ext cx="25590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5295900"/>
            <a:ext cx="25590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4549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019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235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99848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125590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633730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55062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8509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27575" y="1981200"/>
            <a:ext cx="1317625" cy="57912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981200"/>
            <a:ext cx="3800475" cy="57912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2474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780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559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85536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032794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5295900"/>
            <a:ext cx="5638800" cy="187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5295900"/>
            <a:ext cx="5638800" cy="187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56544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3268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80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473896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8489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64883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8144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1511300"/>
            <a:ext cx="2857500" cy="56642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511300"/>
            <a:ext cx="8420100" cy="56642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0561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0896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308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474210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334861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420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45650" y="2768600"/>
            <a:ext cx="25590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8321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377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88351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809624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65296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134026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2273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254000"/>
            <a:ext cx="2857500" cy="82423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254000"/>
            <a:ext cx="8420100" cy="82423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3315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9495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800417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549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542372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2446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1244600"/>
            <a:ext cx="5638800" cy="723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8472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7094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1456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89587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869900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1562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41932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3406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10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8001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800100" y="5308600"/>
            <a:ext cx="114300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36703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23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1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58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1336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9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480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5052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114300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7188200"/>
            <a:ext cx="1143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8432800"/>
            <a:ext cx="11430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114300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7188200"/>
            <a:ext cx="1143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8432800"/>
            <a:ext cx="11430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1981200"/>
            <a:ext cx="52705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5295900"/>
            <a:ext cx="5270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ts val="1100"/>
        </a:spcBef>
        <a:spcAft>
          <a:spcPct val="0"/>
        </a:spcAft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1511300"/>
            <a:ext cx="1143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4700" y="5295900"/>
            <a:ext cx="11430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1F5B5A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747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934200" y="2768600"/>
            <a:ext cx="5270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28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74700" y="1244600"/>
            <a:ext cx="11430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charset="0"/>
              </a:rPr>
              <a:t>Click to edit Master text styles</a:t>
            </a:r>
          </a:p>
          <a:p>
            <a:pPr lvl="1"/>
            <a:r>
              <a:rPr lang="en-US">
                <a:sym typeface="Hoefler Text" charset="0"/>
              </a:rPr>
              <a:t>Second level</a:t>
            </a:r>
          </a:p>
          <a:p>
            <a:pPr lvl="2"/>
            <a:r>
              <a:rPr lang="en-US">
                <a:sym typeface="Hoefler Text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Baskerville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rgbClr val="626053"/>
          </a:solidFill>
          <a:effectLst>
            <a:outerShdw blurRad="38100" dist="38100" dir="2700000" algn="tl">
              <a:srgbClr val="000000"/>
            </a:outerShdw>
          </a:effectLst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064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6858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033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208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383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20955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5527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30099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3467100" indent="-406400" algn="l" rtl="0" fontAlgn="base">
        <a:spcBef>
          <a:spcPts val="4300"/>
        </a:spcBef>
        <a:spcAft>
          <a:spcPct val="0"/>
        </a:spcAft>
        <a:buSzPct val="124000"/>
        <a:buChar char="•"/>
        <a:defRPr sz="34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microsoft.com/office/2007/relationships/media" Target="file://localhost/Users/tunali/Sites/tunalis.org/documentation/pptx/alt_kemik_20140912.ppt_media/knee-4.mov" TargetMode="External"/><Relationship Id="rId2" Type="http://schemas.openxmlformats.org/officeDocument/2006/relationships/video" Target="file://localhost/Users/tunali/Sites/tunalis.org/documentation/pptx/alt_kemik_20140912.ppt_media/knee-4.mov" TargetMode="External"/><Relationship Id="rId3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hyperlink" Target="http://twitter.com/tunalis" TargetMode="Externa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>
          <a:xfrm>
            <a:off x="800100" y="1511300"/>
            <a:ext cx="11430000" cy="4610100"/>
          </a:xfrm>
          <a:ln/>
        </p:spPr>
        <p:txBody>
          <a:bodyPr/>
          <a:lstStyle/>
          <a:p>
            <a:pPr algn="r"/>
            <a:r>
              <a:rPr lang="en-US" sz="8800" dirty="0" smtClean="0">
                <a:cs typeface="Times" charset="0"/>
              </a:rPr>
              <a:t>ALT EKSTREMİTE KEMİKLERİ</a:t>
            </a:r>
            <a:endParaRPr lang="en-US" sz="8800" dirty="0"/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>
          <a:xfrm>
            <a:off x="800100" y="6159500"/>
            <a:ext cx="11430000" cy="2273300"/>
          </a:xfrm>
          <a:ln/>
        </p:spPr>
        <p:txBody>
          <a:bodyPr anchor="b"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Dr. Selçuk TUNALI</a:t>
            </a:r>
          </a:p>
          <a:p>
            <a:pPr algn="r"/>
            <a:r>
              <a:rPr lang="en-US" sz="3800" i="1">
                <a:effectLst>
                  <a:outerShdw blurRad="38100" dist="38100" dir="2700000" algn="tl">
                    <a:srgbClr val="000000"/>
                  </a:outerShdw>
                </a:effectLst>
              </a:rPr>
              <a:t>TOBB ETÜ Tıp Fakültesi, 12 Eylül 2014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611188"/>
            <a:ext cx="10109200" cy="8534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07177B03-7809-1E48-A0D0-F9B8000DB5C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Ilium – 2</a:t>
            </a:r>
          </a:p>
        </p:txBody>
      </p:sp>
      <p:pic>
        <p:nvPicPr>
          <p:cNvPr id="256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2849563"/>
            <a:ext cx="7137400" cy="6223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552700"/>
            <a:ext cx="5727700" cy="6794500"/>
          </a:xfrm>
          <a:ln/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Linea arcuata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Incisura ischiadica major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Linea glutealis</a:t>
            </a:r>
          </a:p>
          <a:p>
            <a:pPr marL="723900" lvl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Ant./post./inf.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Fossa iliaca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/>
              <a:t>Facies auricularis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392863" y="9145588"/>
            <a:ext cx="2857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B0CB6FCF-B7E6-914F-AF34-EA7FBFD79DB2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11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423863"/>
            <a:ext cx="11531600" cy="8534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01DAEE2-E14E-7042-BADA-3CD05B5BF754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Ischium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095500"/>
            <a:ext cx="4826000" cy="70485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Corpus ossis ischii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Ramus ossis ischii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Foramen obturatum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Incisura ischiadica major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Incisura ischiadica minor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Spina ischiadica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 ischiadicum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2524125"/>
            <a:ext cx="6985000" cy="590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389688" y="9145588"/>
            <a:ext cx="292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30A0C1D6-AA1E-3B4A-9BEC-9D81CBA44AA2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13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284163"/>
            <a:ext cx="10058400" cy="8712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AF8EBDF-F7F9-3F4A-87A4-169C1E534E2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Pubis</a:t>
            </a:r>
          </a:p>
        </p:txBody>
      </p:sp>
      <p:sp>
        <p:nvSpPr>
          <p:cNvPr id="2969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146300"/>
            <a:ext cx="4864100" cy="74422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Corpus ossis pubis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Ramus sup. &amp; inf.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Symphysis pubica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Crista pubica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Tuberculum pubicum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Pecten ossis pubis</a:t>
            </a:r>
            <a:r>
              <a:rPr lang="en-US" i="1"/>
              <a:t> (linea pectinea) 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Eminentia iliopubica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Crista obturatoria</a:t>
            </a:r>
          </a:p>
        </p:txBody>
      </p:sp>
      <p:pic>
        <p:nvPicPr>
          <p:cNvPr id="296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668588"/>
            <a:ext cx="6985000" cy="590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84925" y="9145588"/>
            <a:ext cx="2984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126FE28-8452-A94D-9C44-6A4BE97EA092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284163"/>
            <a:ext cx="7023100" cy="8724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4A8A206-35FB-1142-8B36-63B3A3CC488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419100"/>
            <a:ext cx="10439400" cy="8572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04271385-0BD6-9D45-A741-A64C77A5393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17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 Coxae</a:t>
            </a:r>
          </a:p>
        </p:txBody>
      </p:sp>
      <p:sp>
        <p:nvSpPr>
          <p:cNvPr id="32770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334000" cy="60198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Foramen obturatum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Pubis &amp; ischium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Sulcus obturatorius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Acetabulum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Incisura acetabuli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Fossa acetabuli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Facies lunata</a:t>
            </a: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2565400"/>
            <a:ext cx="7416800" cy="6413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384925" y="9145588"/>
            <a:ext cx="3063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B3B07D07-C0CE-9F4B-8FF8-A22D48ED9259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18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 Coxae</a:t>
            </a:r>
          </a:p>
        </p:txBody>
      </p:sp>
      <p:sp>
        <p:nvSpPr>
          <p:cNvPr id="33794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3987800" cy="6019800"/>
          </a:xfrm>
          <a:ln/>
        </p:spPr>
        <p:txBody>
          <a:bodyPr anchor="t"/>
          <a:lstStyle/>
          <a:p>
            <a:pPr>
              <a:buFontTx/>
              <a:buBlip>
                <a:blip r:embed="rId2"/>
              </a:buBlip>
            </a:pPr>
            <a:r>
              <a:rPr lang="en-US"/>
              <a:t>Anatomik pozisyonda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Spina iliaca anterior superior ile tuberculum pubicum aynı vertikal eksendedir</a:t>
            </a:r>
          </a:p>
        </p:txBody>
      </p:sp>
      <p:pic>
        <p:nvPicPr>
          <p:cNvPr id="3379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2565400"/>
            <a:ext cx="7416800" cy="6413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378575" y="9145588"/>
            <a:ext cx="317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5EAECE35-E0AC-4D4A-89C2-95D43CDFB9BF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19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knee-4.mov" descr="/Users/tunali/Sites/tunalis.org/documentation/pptx/alt_kemik_20140912.ppt_media/knee-4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133600"/>
            <a:ext cx="8139113" cy="54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386513" y="9150350"/>
            <a:ext cx="217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0B5A143-A6E0-E449-AEA5-1C2D9855B36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638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"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Femur – 1</a:t>
            </a:r>
          </a:p>
        </p:txBody>
      </p:sp>
      <p:sp>
        <p:nvSpPr>
          <p:cNvPr id="3481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603500"/>
            <a:ext cx="4572000" cy="65405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Uyluk kemiği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En uzun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En ağır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Boyun 1/4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i uzunlukta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Caput femoris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Fovea capitis femoris</a:t>
            </a:r>
          </a:p>
        </p:txBody>
      </p:sp>
      <p:pic>
        <p:nvPicPr>
          <p:cNvPr id="348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2009775"/>
            <a:ext cx="4673600" cy="715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376988" y="9145588"/>
            <a:ext cx="3349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CDD2816F-5049-5845-94A9-BA1DDBBF7A06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20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347663"/>
            <a:ext cx="9232900" cy="8750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8FF390B-2809-8C42-9574-26C72C9198E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584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Femur – 2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298700"/>
            <a:ext cx="5803900" cy="70104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Collum femoris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Açı 115 to 140º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Trochanter minor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Trochanter major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Linea intertrochanterica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Crista intertrochanterica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Fossa trochanterica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Tuberculum quadratum</a:t>
            </a:r>
          </a:p>
        </p:txBody>
      </p:sp>
      <p:pic>
        <p:nvPicPr>
          <p:cNvPr id="3686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2349500"/>
            <a:ext cx="5524500" cy="6578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350000" y="9145588"/>
            <a:ext cx="3444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E46A6BC1-9BFD-3C4A-BFCE-03C6FA74FA20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22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508125"/>
            <a:ext cx="12001500" cy="6731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1765723-ACFB-2C4C-8201-ED74020FBF6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327150"/>
            <a:ext cx="12230100" cy="7099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F0F0066-4004-A741-A1EA-6A9D87CBB2E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1016000"/>
            <a:ext cx="11303000" cy="7708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E62EA2CF-8505-E94C-BFDC-AC014207C699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685800"/>
            <a:ext cx="12446000" cy="8382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65D89F9E-608F-E543-958B-9CA744DA5F6D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Femur – 3</a:t>
            </a:r>
          </a:p>
        </p:txBody>
      </p:sp>
      <p:sp>
        <p:nvSpPr>
          <p:cNvPr id="41986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Corpus femoris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Linea aspera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Labium mediale – üstte linea spiralis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e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Labium laterale – üstte tuberositas glutealis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e</a:t>
            </a:r>
          </a:p>
        </p:txBody>
      </p:sp>
      <p:pic>
        <p:nvPicPr>
          <p:cNvPr id="4198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995488"/>
            <a:ext cx="5473700" cy="6896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361113" y="9145588"/>
            <a:ext cx="33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6D7F6A6C-8947-0C41-8401-60F3367A2970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27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Femur – 4</a:t>
            </a:r>
          </a:p>
        </p:txBody>
      </p:sp>
      <p:sp>
        <p:nvSpPr>
          <p:cNvPr id="43010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Linea pectinea – linea aspera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nın ortasından trochanter minor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un tabanına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Linea supracondylaris med. &amp; lat.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6600"/>
            <a:ext cx="4699000" cy="715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364288" y="9145588"/>
            <a:ext cx="3349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55388D48-6172-A04C-A36D-8600F7CD6BB7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28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460375"/>
            <a:ext cx="6756400" cy="852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326188" y="9150350"/>
            <a:ext cx="338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0D37D3D7-E4F3-B34E-9B71-65EC176C203D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29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Alt Ekstremite Kemikleri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11430000" cy="6375400"/>
          </a:xfrm>
          <a:ln/>
        </p:spPr>
        <p:txBody>
          <a:bodyPr numCol="2"/>
          <a:lstStyle/>
          <a:p>
            <a:pPr>
              <a:buFontTx/>
              <a:buBlip>
                <a:blip r:embed="rId2"/>
              </a:buBlip>
            </a:pPr>
            <a:r>
              <a:rPr lang="en-US" dirty="0"/>
              <a:t>Pelvis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coxae</a:t>
            </a:r>
            <a:r>
              <a:rPr lang="en-US" dirty="0"/>
              <a:t> + Sacrum + Coccyx</a:t>
            </a:r>
          </a:p>
          <a:p>
            <a:pPr>
              <a:buFontTx/>
              <a:buBlip>
                <a:blip r:embed="rId2"/>
              </a:buBlip>
            </a:pPr>
            <a:r>
              <a:rPr lang="en-US" dirty="0" err="1"/>
              <a:t>Uyluk</a:t>
            </a:r>
            <a:endParaRPr lang="en-US" dirty="0"/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Femur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 smtClean="0"/>
              <a:t>Patella</a:t>
            </a:r>
          </a:p>
          <a:p>
            <a:pPr marL="723900" lvl="1">
              <a:buFontTx/>
              <a:buBlip>
                <a:blip r:embed="rId2"/>
              </a:buBlip>
            </a:pPr>
            <a:endParaRPr lang="en-US" dirty="0"/>
          </a:p>
          <a:p>
            <a:pPr marL="317500" lvl="1" indent="0">
              <a:buNone/>
            </a:pPr>
            <a:endParaRPr lang="en-US" dirty="0"/>
          </a:p>
          <a:p>
            <a:pPr>
              <a:buFontTx/>
              <a:buBlip>
                <a:blip r:embed="rId2"/>
              </a:buBlip>
            </a:pPr>
            <a:r>
              <a:rPr lang="en-US" dirty="0" err="1"/>
              <a:t>Bacak</a:t>
            </a:r>
            <a:endParaRPr lang="en-US" dirty="0"/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Tibia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Fibula</a:t>
            </a:r>
          </a:p>
          <a:p>
            <a:pPr>
              <a:buFontTx/>
              <a:buBlip>
                <a:blip r:embed="rId2"/>
              </a:buBlip>
            </a:pPr>
            <a:r>
              <a:rPr lang="en-US" dirty="0" err="1"/>
              <a:t>Ayak</a:t>
            </a:r>
            <a:endParaRPr lang="en-US" dirty="0"/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Ossa tarsi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Ossa metatarsi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Phalanges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445250" y="9145588"/>
            <a:ext cx="1936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DE10D588-8B6A-A149-A151-49D1A3797296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Femur – 5</a:t>
            </a:r>
          </a:p>
        </p:txBody>
      </p:sp>
      <p:sp>
        <p:nvSpPr>
          <p:cNvPr id="4505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435600" cy="60325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Condylus med. &amp; lat.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Fossa intercondylaris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Facies patellaris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Facies poplitealis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Epicondylus lateralis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Epicondylus medialis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Tuberculum adductorium</a:t>
            </a:r>
          </a:p>
        </p:txBody>
      </p:sp>
      <p:pic>
        <p:nvPicPr>
          <p:cNvPr id="450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006600"/>
            <a:ext cx="5638800" cy="6997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394450" y="9145588"/>
            <a:ext cx="3127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C959652-0617-D94A-9119-32E230DEFA12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50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947738"/>
            <a:ext cx="12065000" cy="7848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348413" y="9150350"/>
            <a:ext cx="2936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5B314A7-EBCF-D24C-8D8E-3F2EA7C5EEC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4610100"/>
            <a:ext cx="8102600" cy="4368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06400"/>
            <a:ext cx="7696200" cy="4800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00CAA534-69C1-F946-8FC8-7008340B044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7108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927100"/>
            <a:ext cx="11722100" cy="7886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BBBD9A2-E36B-BA4A-B5C3-929150D496E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Femur – 6</a:t>
            </a:r>
          </a:p>
        </p:txBody>
      </p:sp>
      <p:sp>
        <p:nvSpPr>
          <p:cNvPr id="49154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346700" cy="6032500"/>
          </a:xfrm>
          <a:ln/>
        </p:spPr>
        <p:txBody>
          <a:bodyPr anchor="t"/>
          <a:lstStyle/>
          <a:p>
            <a:pPr>
              <a:buFontTx/>
              <a:buBlip>
                <a:blip r:embed="rId2"/>
              </a:buBlip>
            </a:pPr>
            <a:r>
              <a:rPr lang="en-US"/>
              <a:t>Kas ve ligament bağlanma yerleri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Trochanter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Linea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Tuberculum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Epicondylus</a:t>
            </a:r>
          </a:p>
        </p:txBody>
      </p:sp>
      <p:pic>
        <p:nvPicPr>
          <p:cNvPr id="491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76450"/>
            <a:ext cx="5499100" cy="6934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364288" y="9145588"/>
            <a:ext cx="3349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E3489D00-0067-E04F-97DF-57744C893C75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34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Patella</a:t>
            </a:r>
          </a:p>
        </p:txBody>
      </p:sp>
      <p:sp>
        <p:nvSpPr>
          <p:cNvPr id="50178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En büyük sesamoid kemik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Apex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Basis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Facies ant. &amp; post.</a:t>
            </a:r>
          </a:p>
        </p:txBody>
      </p:sp>
      <p:pic>
        <p:nvPicPr>
          <p:cNvPr id="5017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30500"/>
            <a:ext cx="5753100" cy="5778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381750" y="9145588"/>
            <a:ext cx="3032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7F343B07-BC8B-B14A-B0E6-397E888022EA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018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81000"/>
            <a:ext cx="12420600" cy="4318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533900"/>
            <a:ext cx="12420600" cy="4318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94C6B64D-0DA9-D447-B645-C8B3D574A28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1204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Tibia – 1</a:t>
            </a:r>
          </a:p>
        </p:txBody>
      </p:sp>
      <p:sp>
        <p:nvSpPr>
          <p:cNvPr id="52226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524500" cy="59817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Vücut ağırlığını taşır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Bacağın anteromediali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Extremitas proximalis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Condylus medialis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Condylus lateralis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Facies articularis superior </a:t>
            </a:r>
            <a:r>
              <a:rPr lang="en-US" i="1"/>
              <a:t>(tibial plateau)</a:t>
            </a:r>
          </a:p>
        </p:txBody>
      </p:sp>
      <p:pic>
        <p:nvPicPr>
          <p:cNvPr id="522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963738"/>
            <a:ext cx="5791200" cy="7188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378575" y="9145588"/>
            <a:ext cx="3111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062F357B-0FBB-3449-B3A3-99D6E1154BAF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37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22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381000"/>
            <a:ext cx="9753600" cy="8699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337300" y="9150350"/>
            <a:ext cx="315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D003C140-344A-9B42-B1CD-2BF3ED74A96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325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36775"/>
            <a:ext cx="11366500" cy="5461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25A6566-933F-7D47-8D95-94F49B8E01A0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39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42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285750"/>
            <a:ext cx="4953000" cy="8915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380163" y="9150350"/>
            <a:ext cx="2301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B5DF4CC-F2B3-7240-A76E-F2FCF1800CA3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Tibia – 2</a:t>
            </a:r>
          </a:p>
        </p:txBody>
      </p:sp>
      <p:sp>
        <p:nvSpPr>
          <p:cNvPr id="5529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524500" cy="5981700"/>
          </a:xfrm>
          <a:ln/>
        </p:spPr>
        <p:txBody>
          <a:bodyPr/>
          <a:lstStyle/>
          <a:p>
            <a:pPr marL="723900" lvl="1">
              <a:buFontTx/>
              <a:buBlip>
                <a:blip r:embed="rId2"/>
              </a:buBlip>
            </a:pPr>
            <a:r>
              <a:rPr lang="en-US"/>
              <a:t>Area intercondylaris ant. &amp; post.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Tuberositas tibiae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Facies articularis fibularis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Margo anterior – cilt altında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Linea musculi solei</a:t>
            </a:r>
          </a:p>
        </p:txBody>
      </p:sp>
      <p:pic>
        <p:nvPicPr>
          <p:cNvPr id="552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963738"/>
            <a:ext cx="5803900" cy="7200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370638" y="9145588"/>
            <a:ext cx="3476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8BB6AE8-F333-BE44-B7FD-966DCC12BAAC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530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36775"/>
            <a:ext cx="11366500" cy="5461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337300" y="9150350"/>
            <a:ext cx="315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0E68ABC-36D8-6946-92F1-9C4B1D02A99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423863"/>
            <a:ext cx="7048500" cy="855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61907217-8D06-0044-BA69-61561C024494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Tibia – 3</a:t>
            </a:r>
          </a:p>
        </p:txBody>
      </p:sp>
      <p:sp>
        <p:nvSpPr>
          <p:cNvPr id="58370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Extremitas distalis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Malleolus medialis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Incisura fibularis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Malleolus medialis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Sulcus malleolaris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Facies articularis malleoli</a:t>
            </a:r>
          </a:p>
        </p:txBody>
      </p:sp>
      <p:pic>
        <p:nvPicPr>
          <p:cNvPr id="583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989138"/>
            <a:ext cx="5816600" cy="7200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361113" y="9145588"/>
            <a:ext cx="3349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8522533B-22DC-6A45-9C37-3967EB81D474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43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837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Tibia – 4</a:t>
            </a:r>
          </a:p>
        </p:txBody>
      </p:sp>
      <p:sp>
        <p:nvSpPr>
          <p:cNvPr id="59394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anchor="t"/>
          <a:lstStyle/>
          <a:p>
            <a:pPr>
              <a:buFontTx/>
              <a:buBlip>
                <a:blip r:embed="rId2"/>
              </a:buBlip>
            </a:pPr>
            <a:r>
              <a:rPr lang="en-US"/>
              <a:t>Sulcus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Tendo m. tibialis posterioris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Tendo m. flexoris digitorum longi</a:t>
            </a:r>
          </a:p>
        </p:txBody>
      </p:sp>
      <p:pic>
        <p:nvPicPr>
          <p:cNvPr id="5939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963738"/>
            <a:ext cx="5778500" cy="7162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340475" y="9145588"/>
            <a:ext cx="3714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FD4DEFCE-4CCF-7D4F-842F-BC6EA74E98C5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44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5939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Fibula – 1</a:t>
            </a:r>
          </a:p>
        </p:txBody>
      </p:sp>
      <p:sp>
        <p:nvSpPr>
          <p:cNvPr id="6041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727700" cy="6769100"/>
          </a:xfrm>
          <a:ln/>
        </p:spPr>
        <p:txBody>
          <a:bodyPr anchor="t"/>
          <a:lstStyle/>
          <a:p>
            <a:pPr>
              <a:buFontTx/>
              <a:buBlip>
                <a:blip r:embed="rId2"/>
              </a:buBlip>
            </a:pPr>
            <a:r>
              <a:rPr lang="en-US"/>
              <a:t>Bacak posterolaterali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Vücut ağırlığı taşımaz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Caput fibulae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Apex capitis fibulae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Corpus fibulae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Malleolus lateralis</a:t>
            </a:r>
          </a:p>
        </p:txBody>
      </p:sp>
      <p:pic>
        <p:nvPicPr>
          <p:cNvPr id="604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1963738"/>
            <a:ext cx="5829300" cy="7213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356350" y="9145588"/>
            <a:ext cx="3413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3146DF53-4E7C-A944-9799-5FC548936802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042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403225"/>
            <a:ext cx="9804400" cy="8674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319838" y="9150350"/>
            <a:ext cx="350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8C0C100E-C6E3-EC4D-8C79-71F0A73A5EE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144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288925"/>
            <a:ext cx="6438900" cy="8915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911F8EC-BE7C-4E47-A6FD-4BBB6D971C73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Fibula – 2</a:t>
            </a:r>
          </a:p>
        </p:txBody>
      </p:sp>
      <p:sp>
        <p:nvSpPr>
          <p:cNvPr id="63490" name="Rectangle 2"/>
          <p:cNvSpPr>
            <a:spLocks noChangeArrowheads="1"/>
          </p:cNvSpPr>
          <p:nvPr>
            <p:ph type="body" idx="1"/>
          </p:nvPr>
        </p:nvSpPr>
        <p:spPr>
          <a:xfrm>
            <a:off x="762000" y="2324100"/>
            <a:ext cx="6146800" cy="67691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2/3 üst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Margo ant., post. (lat), interosseus &amp; crista medialis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1/3 alt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Crista medialis, margo interosseus ile birleşir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Facies ant. yok</a:t>
            </a:r>
          </a:p>
        </p:txBody>
      </p:sp>
      <p:pic>
        <p:nvPicPr>
          <p:cNvPr id="634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1963738"/>
            <a:ext cx="5753100" cy="7137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356350" y="9145588"/>
            <a:ext cx="349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9CC589C7-F88F-3C4E-8986-BEBEE257C3F3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48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419100"/>
            <a:ext cx="11023600" cy="8712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319838" y="9150350"/>
            <a:ext cx="350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1973EAC7-B958-9D4A-9FD6-6C738C284C7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49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 Coxae – 1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i="1"/>
              <a:t>Coxae</a:t>
            </a:r>
          </a:p>
          <a:p>
            <a:pPr>
              <a:buFontTx/>
              <a:buBlip>
                <a:blip r:embed="rId2"/>
              </a:buBlip>
            </a:pPr>
            <a:r>
              <a:rPr lang="en-US" i="1"/>
              <a:t>Innominate bone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/>
              <a:t>Ilium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Ischium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Pubis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2471738"/>
            <a:ext cx="7454900" cy="6299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440488" y="9145588"/>
            <a:ext cx="1984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BC758E2B-4054-1B41-9EAF-D2A26DB949B8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14538"/>
            <a:ext cx="5918200" cy="7137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Ossa Tarsi</a:t>
            </a:r>
          </a:p>
        </p:txBody>
      </p:sp>
      <p:sp>
        <p:nvSpPr>
          <p:cNvPr id="65539" name="Rectangle 3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080000" cy="5727700"/>
          </a:xfrm>
          <a:ln/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/>
              <a:t>Ayak bileği kemikleri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Talus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Calcaneus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Os naviculare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Ossa cuneiforme</a:t>
            </a:r>
          </a:p>
          <a:p>
            <a:pPr>
              <a:buFontTx/>
              <a:buBlip>
                <a:blip r:embed="rId3"/>
              </a:buBlip>
            </a:pPr>
            <a:r>
              <a:rPr lang="en-US"/>
              <a:t>Os cuboideum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389688" y="9145588"/>
            <a:ext cx="317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D78D9573-1D08-9D4D-933F-7A2ECE922531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6554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000125"/>
            <a:ext cx="6184900" cy="7747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000125"/>
            <a:ext cx="6223000" cy="7747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348413" y="9150350"/>
            <a:ext cx="2936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D2008C7-8D4A-C346-9D6C-4B9CF38F345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6564" name="Rectangle 4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52538"/>
            <a:ext cx="12077700" cy="72390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21E6A13D-8BC6-FB41-966E-BE81C45D6318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75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863725"/>
            <a:ext cx="12217400" cy="6032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6345238" y="9150350"/>
            <a:ext cx="300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E64298C-3D97-5C4E-91B0-C785FE5B8C39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861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68300"/>
            <a:ext cx="7581900" cy="8737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329363" y="9150350"/>
            <a:ext cx="331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0F8ECA88-A835-3A45-B63B-5515F2A817A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6963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Talus – 1</a:t>
            </a:r>
          </a:p>
        </p:txBody>
      </p:sp>
      <p:sp>
        <p:nvSpPr>
          <p:cNvPr id="7065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727700" cy="61976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dirty="0" err="1"/>
              <a:t>İkinci</a:t>
            </a:r>
            <a:r>
              <a:rPr lang="en-US" dirty="0"/>
              <a:t> </a:t>
            </a:r>
            <a:r>
              <a:rPr lang="en-US" dirty="0" err="1"/>
              <a:t>büyüklükte</a:t>
            </a:r>
            <a:endParaRPr lang="en-US" dirty="0"/>
          </a:p>
          <a:p>
            <a:pPr>
              <a:buFontTx/>
              <a:buBlip>
                <a:blip r:embed="rId2"/>
              </a:buBlip>
            </a:pPr>
            <a:r>
              <a:rPr lang="en-US" dirty="0">
                <a:cs typeface="Symbol" charset="0"/>
              </a:rPr>
              <a:t>Caput → calcaneus &amp; </a:t>
            </a:r>
            <a:r>
              <a:rPr lang="en-US" dirty="0" err="1">
                <a:cs typeface="Symbol" charset="0"/>
              </a:rPr>
              <a:t>os</a:t>
            </a:r>
            <a:r>
              <a:rPr lang="en-US" dirty="0">
                <a:cs typeface="Symbol" charset="0"/>
              </a:rPr>
              <a:t> </a:t>
            </a:r>
            <a:r>
              <a:rPr lang="en-US" dirty="0" err="1">
                <a:cs typeface="Symbol" charset="0"/>
              </a:rPr>
              <a:t>naviculare</a:t>
            </a:r>
            <a:r>
              <a:rPr lang="en-US" dirty="0">
                <a:cs typeface="Symbol" charset="0"/>
              </a:rPr>
              <a:t> </a:t>
            </a:r>
            <a:r>
              <a:rPr lang="en-US" dirty="0" err="1">
                <a:cs typeface="Symbol" charset="0"/>
              </a:rPr>
              <a:t>ile</a:t>
            </a:r>
            <a:r>
              <a:rPr lang="en-US" dirty="0">
                <a:cs typeface="Symbol" charset="0"/>
              </a:rPr>
              <a:t> </a:t>
            </a:r>
            <a:r>
              <a:rPr lang="en-US" dirty="0" err="1">
                <a:cs typeface="Symbol" charset="0"/>
              </a:rPr>
              <a:t>eklem</a:t>
            </a:r>
            <a:r>
              <a:rPr lang="en-US" dirty="0">
                <a:cs typeface="Symbol" charset="0"/>
              </a:rPr>
              <a:t> </a:t>
            </a:r>
            <a:endParaRPr lang="en-US" dirty="0"/>
          </a:p>
          <a:p>
            <a:pPr>
              <a:buFontTx/>
              <a:buBlip>
                <a:blip r:embed="rId2"/>
              </a:buBlip>
            </a:pPr>
            <a:r>
              <a:rPr lang="en-US" dirty="0" err="1" smtClean="0"/>
              <a:t>Collum</a:t>
            </a:r>
            <a:r>
              <a:rPr lang="en-US" dirty="0" smtClean="0"/>
              <a:t> </a:t>
            </a:r>
            <a:r>
              <a:rPr lang="en-US" dirty="0" err="1"/>
              <a:t>tali</a:t>
            </a:r>
            <a:r>
              <a:rPr lang="en-US" dirty="0"/>
              <a:t> </a:t>
            </a:r>
          </a:p>
          <a:p>
            <a:pPr>
              <a:buFontTx/>
              <a:buBlip>
                <a:blip r:embed="rId2"/>
              </a:buBlip>
            </a:pPr>
            <a:r>
              <a:rPr lang="en-US" dirty="0"/>
              <a:t>Corpus </a:t>
            </a:r>
            <a:r>
              <a:rPr lang="en-US" dirty="0" err="1"/>
              <a:t>tali</a:t>
            </a:r>
            <a:endParaRPr lang="en-US" dirty="0"/>
          </a:p>
          <a:p>
            <a:pPr>
              <a:buFontTx/>
              <a:buBlip>
                <a:blip r:embed="rId2"/>
              </a:buBlip>
            </a:pPr>
            <a:r>
              <a:rPr lang="en-US" dirty="0"/>
              <a:t>Sulcus </a:t>
            </a:r>
            <a:r>
              <a:rPr lang="en-US" dirty="0" err="1"/>
              <a:t>tali</a:t>
            </a:r>
            <a:endParaRPr lang="en-US" dirty="0"/>
          </a:p>
          <a:p>
            <a:pPr>
              <a:buFontTx/>
              <a:buBlip>
                <a:blip r:embed="rId2"/>
              </a:buBlip>
            </a:pPr>
            <a:r>
              <a:rPr lang="en-US" dirty="0">
                <a:cs typeface="Symbol" charset="0"/>
              </a:rPr>
              <a:t>Trochlea </a:t>
            </a:r>
            <a:r>
              <a:rPr lang="en-US" dirty="0" err="1">
                <a:cs typeface="Symbol" charset="0"/>
              </a:rPr>
              <a:t>tali</a:t>
            </a:r>
            <a:r>
              <a:rPr lang="en-US" dirty="0">
                <a:cs typeface="Symbol" charset="0"/>
              </a:rPr>
              <a:t> → tibia, fibula</a:t>
            </a:r>
            <a:endParaRPr lang="en-US" dirty="0"/>
          </a:p>
        </p:txBody>
      </p:sp>
      <p:pic>
        <p:nvPicPr>
          <p:cNvPr id="706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2273300"/>
            <a:ext cx="5791200" cy="6845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376988" y="9145588"/>
            <a:ext cx="3095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A64E687C-4A19-0043-A232-4B7C0A3708C1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55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7066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Talus – 2</a:t>
            </a:r>
          </a:p>
        </p:txBody>
      </p:sp>
      <p:sp>
        <p:nvSpPr>
          <p:cNvPr id="71682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514600"/>
            <a:ext cx="5257800" cy="61976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Processus lateralis tali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Processus posterior tali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Tuberculum laterale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Tuberculum mediale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Sulcus tendinis m. flexoris hallucis longi</a:t>
            </a:r>
          </a:p>
        </p:txBody>
      </p:sp>
      <p:pic>
        <p:nvPicPr>
          <p:cNvPr id="716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3060700"/>
            <a:ext cx="6959600" cy="5118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370638" y="9145588"/>
            <a:ext cx="3286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514E10E5-61D6-C54F-B1E8-CFA384D752F7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56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7168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368300"/>
            <a:ext cx="7188200" cy="8699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496831A9-521A-C440-A89A-E2805EE0B819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816100"/>
            <a:ext cx="12153900" cy="6121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B4EDBAC-6CB8-634A-B877-26EB14F7FD19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373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2311400"/>
            <a:ext cx="12382500" cy="5130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5538F4B6-8A83-1E4B-825C-E207D9E461A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59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475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 Coxae – 2</a:t>
            </a:r>
          </a:p>
        </p:txBody>
      </p:sp>
      <p:sp>
        <p:nvSpPr>
          <p:cNvPr id="20482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Symphysis pubica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Acetabulum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2/5 ilium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2/5 ischium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1/5 pubis</a:t>
            </a:r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71738"/>
            <a:ext cx="7454900" cy="6299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34138" y="9145588"/>
            <a:ext cx="2190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05702EAD-A0A7-9C44-B809-50E4D8815A95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6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57300"/>
            <a:ext cx="12395200" cy="7251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310313" y="9150350"/>
            <a:ext cx="3698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60E73B4-B728-B44C-A0C7-61DB5E8F30C7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60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577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368300"/>
            <a:ext cx="7289800" cy="842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334125" y="9150350"/>
            <a:ext cx="32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47DD692A-2CFD-5548-A20F-083B594C598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680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Calcaneus</a:t>
            </a:r>
          </a:p>
        </p:txBody>
      </p:sp>
      <p:sp>
        <p:nvSpPr>
          <p:cNvPr id="77826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362200"/>
            <a:ext cx="4914900" cy="69342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En büyük tarsal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6 yüz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Sustentaculum tali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Trochlea fibularis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Tuber calcanei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Sulcus tendinis m. peronei longi</a:t>
            </a:r>
          </a:p>
          <a:p>
            <a:pPr>
              <a:buFontTx/>
              <a:buBlip>
                <a:blip r:embed="rId2"/>
              </a:buBlip>
            </a:pPr>
            <a:r>
              <a:rPr lang="en-US"/>
              <a:t>Sulcus tendinis m. flexoris hallucis longi</a:t>
            </a:r>
          </a:p>
        </p:txBody>
      </p:sp>
      <p:pic>
        <p:nvPicPr>
          <p:cNvPr id="778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516188"/>
            <a:ext cx="7429500" cy="6184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357938" y="9145588"/>
            <a:ext cx="3460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49767DBA-93CB-CB4E-962E-9C098459116F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62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7782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776413"/>
            <a:ext cx="12357100" cy="6184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29B4759C-D8AB-FF40-96D4-609D4077348E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63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885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368300"/>
            <a:ext cx="7112000" cy="8674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6316663" y="9150350"/>
            <a:ext cx="3571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AF49B6C7-7C5B-5D45-9294-60580AEB263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7987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368300"/>
            <a:ext cx="7188200" cy="8699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B1E94EF-9EED-BD43-87A2-E8B9C02F9FB6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089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8300"/>
            <a:ext cx="7531100" cy="8699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F3CAF04D-1FED-3A42-A91C-D3275698D40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192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 Naviculare</a:t>
            </a:r>
          </a:p>
        </p:txBody>
      </p:sp>
      <p:sp>
        <p:nvSpPr>
          <p:cNvPr id="82946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016500" cy="57277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Ön → ossa cuneiforme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Arka → talus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Lateral → os cuboideum</a:t>
            </a:r>
            <a:endParaRPr lang="en-US"/>
          </a:p>
        </p:txBody>
      </p:sp>
      <p:pic>
        <p:nvPicPr>
          <p:cNvPr id="829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192338"/>
            <a:ext cx="6718300" cy="6870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369050" y="9145588"/>
            <a:ext cx="3349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590CE148-A077-9146-9CE8-7E9057CD828B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67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82949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 Cuboideum</a:t>
            </a:r>
          </a:p>
        </p:txBody>
      </p:sp>
      <p:sp>
        <p:nvSpPr>
          <p:cNvPr id="83970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080000" cy="57277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Ön → basis ossi metatarsi 4–5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Arka → calcaneus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Medial → os cuneiformis lat. &amp; os naviculare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/>
              <a:t>Sulcus tendinis m. peronei longi</a:t>
            </a:r>
          </a:p>
        </p:txBody>
      </p:sp>
      <p:pic>
        <p:nvPicPr>
          <p:cNvPr id="839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166938"/>
            <a:ext cx="6718300" cy="6870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370638" y="9145588"/>
            <a:ext cx="336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3CE34B79-307B-4148-9813-83B4CB770EDE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68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83973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2100"/>
            <a:ext cx="6870700" cy="8737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318250" y="9150350"/>
            <a:ext cx="354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5E4A19D-6788-184B-ACA5-ACEF5116FA3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69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499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282700"/>
            <a:ext cx="12280900" cy="7188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386513" y="9150350"/>
            <a:ext cx="2174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7DA9FADD-9ACD-A84C-8672-0C5A9FA2912F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Ossa Cuneiforme</a:t>
            </a:r>
          </a:p>
        </p:txBody>
      </p:sp>
      <p:sp>
        <p:nvSpPr>
          <p:cNvPr id="86018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5054600" cy="6299200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/>
              <a:t>Os cuneiformis 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Medialis (en büyük)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Lateralis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/>
              <a:t>Intermedium (en küçük)</a:t>
            </a:r>
          </a:p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Ön → basis ossi metatarsi 1–3</a:t>
            </a:r>
            <a:endParaRPr lang="en-US"/>
          </a:p>
          <a:p>
            <a:pPr>
              <a:buFontTx/>
              <a:buBlip>
                <a:blip r:embed="rId2"/>
              </a:buBlip>
            </a:pPr>
            <a:r>
              <a:rPr lang="en-US">
                <a:cs typeface="Symbol" charset="0"/>
              </a:rPr>
              <a:t>Arka → os naviculare</a:t>
            </a:r>
            <a:endParaRPr lang="en-US"/>
          </a:p>
        </p:txBody>
      </p:sp>
      <p:pic>
        <p:nvPicPr>
          <p:cNvPr id="860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166938"/>
            <a:ext cx="6718300" cy="68707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388100" y="9145588"/>
            <a:ext cx="323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A41FDDFC-426E-3C4F-8E1D-74CC2E738F1F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70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86021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2100"/>
            <a:ext cx="6870700" cy="8737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343650" y="9150350"/>
            <a:ext cx="303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590CFD95-FEFC-2B4B-863D-769912398AA1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71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704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42900"/>
            <a:ext cx="7747000" cy="86614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51E56D71-328B-9448-AB35-5A8F138440CB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72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8806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Ossa Metatarsi &amp; Phalanges</a:t>
            </a:r>
          </a:p>
        </p:txBody>
      </p:sp>
      <p:sp>
        <p:nvSpPr>
          <p:cNvPr id="89090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768600"/>
            <a:ext cx="11430000" cy="6337300"/>
          </a:xfrm>
          <a:ln/>
        </p:spPr>
        <p:txBody>
          <a:bodyPr numCol="2"/>
          <a:lstStyle/>
          <a:p>
            <a:pPr>
              <a:buFontTx/>
              <a:buBlip>
                <a:blip r:embed="rId2"/>
              </a:buBlip>
            </a:pPr>
            <a:r>
              <a:rPr lang="en-US" dirty="0"/>
              <a:t>Ossa metatarsi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5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Basis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Corpus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Caput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>
                <a:cs typeface="Symbol" charset="0"/>
              </a:rPr>
              <a:t>I → </a:t>
            </a:r>
            <a:r>
              <a:rPr lang="en-US" dirty="0" err="1">
                <a:cs typeface="Symbol" charset="0"/>
              </a:rPr>
              <a:t>kısa</a:t>
            </a:r>
            <a:r>
              <a:rPr lang="en-US" dirty="0">
                <a:cs typeface="Symbol" charset="0"/>
              </a:rPr>
              <a:t> &amp; </a:t>
            </a:r>
            <a:r>
              <a:rPr lang="en-US" dirty="0" err="1">
                <a:cs typeface="Symbol" charset="0"/>
              </a:rPr>
              <a:t>kalın</a:t>
            </a:r>
            <a:endParaRPr lang="en-US" dirty="0"/>
          </a:p>
          <a:p>
            <a:pPr marL="723900" lvl="1">
              <a:buFontTx/>
              <a:buBlip>
                <a:blip r:embed="rId2"/>
              </a:buBlip>
            </a:pPr>
            <a:r>
              <a:rPr lang="en-US" dirty="0">
                <a:cs typeface="Symbol" charset="0"/>
              </a:rPr>
              <a:t>II → </a:t>
            </a:r>
            <a:r>
              <a:rPr lang="en-US" dirty="0" err="1">
                <a:cs typeface="Symbol" charset="0"/>
              </a:rPr>
              <a:t>uzun</a:t>
            </a:r>
            <a:endParaRPr lang="en-US" dirty="0"/>
          </a:p>
          <a:p>
            <a:pPr>
              <a:buFontTx/>
              <a:buBlip>
                <a:blip r:embed="rId2"/>
              </a:buBlip>
            </a:pPr>
            <a:r>
              <a:rPr lang="en-US" dirty="0"/>
              <a:t>Phalanges</a:t>
            </a:r>
          </a:p>
          <a:p>
            <a:pPr>
              <a:buFontTx/>
              <a:buBlip>
                <a:blip r:embed="rId2"/>
              </a:buBlip>
            </a:pPr>
            <a:r>
              <a:rPr lang="en-US" dirty="0"/>
              <a:t>3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Basis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Corpus</a:t>
            </a:r>
          </a:p>
          <a:p>
            <a:pPr marL="723900" lvl="1">
              <a:buFontTx/>
              <a:buBlip>
                <a:blip r:embed="rId2"/>
              </a:buBlip>
            </a:pPr>
            <a:r>
              <a:rPr lang="en-US" dirty="0"/>
              <a:t>Caput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304800"/>
            <a:ext cx="8521700" cy="88519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330950" y="9150350"/>
            <a:ext cx="3286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F39C199-86A6-B74D-8E51-7DD4930629F4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74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0115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42900"/>
            <a:ext cx="8216900" cy="8877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6340475" y="9150350"/>
            <a:ext cx="3095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E9AFB7E7-EA4B-6646-859C-DF3C03E651A2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75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1139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92125"/>
            <a:ext cx="11836400" cy="85598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6327775" y="915035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BA7FD43B-974B-764C-BD69-84DF330983AA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76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2163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04800"/>
            <a:ext cx="8674100" cy="88646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35713" y="9150350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DEDFF055-0126-9A4E-8E90-9E56C7CE941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77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3187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95438"/>
            <a:ext cx="12420600" cy="65532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6332538" y="9150350"/>
            <a:ext cx="3254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C029B910-B695-5E4A-A868-73F7CB085EC5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78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9421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673100"/>
            <a:ext cx="12153900" cy="84201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2"/>
          <p:cNvSpPr>
            <a:spLocks/>
          </p:cNvSpPr>
          <p:nvPr/>
        </p:nvSpPr>
        <p:spPr bwMode="auto">
          <a:xfrm>
            <a:off x="4841753" y="6919436"/>
            <a:ext cx="33324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stunali@etu.edu.tr</a:t>
            </a:r>
            <a:endParaRPr lang="en-US" sz="2400" dirty="0">
              <a:solidFill>
                <a:srgbClr val="FFFFFF"/>
              </a:solidFill>
              <a:latin typeface="Apple Chancery" charset="0"/>
              <a:ea typeface="ＭＳ Ｐゴシック" charset="0"/>
              <a:cs typeface="Apple Chancery" charset="0"/>
              <a:sym typeface="Apple Chancery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selcuk@hawaii.</a:t>
            </a:r>
            <a:r>
              <a:rPr lang="en-US" sz="24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edu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://twitter.com/</a:t>
            </a:r>
            <a:r>
              <a:rPr lang="en-US" sz="24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tunalis</a:t>
            </a:r>
            <a:endParaRPr lang="en-US" sz="2400" dirty="0" smtClean="0">
              <a:solidFill>
                <a:srgbClr val="FFFFFF"/>
              </a:solidFill>
              <a:latin typeface="Apple Chancery" charset="0"/>
              <a:ea typeface="ＭＳ Ｐゴシック" charset="0"/>
              <a:cs typeface="Apple Chancery" charset="0"/>
              <a:sym typeface="Apple Chancery" charset="0"/>
              <a:hlinkClick r:id="rId3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www.tunalis.org</a:t>
            </a:r>
            <a:endParaRPr lang="en-US" sz="2400" dirty="0">
              <a:solidFill>
                <a:srgbClr val="FFFFFF"/>
              </a:solidFill>
              <a:latin typeface="Apple Chancery" charset="0"/>
              <a:ea typeface="ＭＳ Ｐゴシック" charset="0"/>
              <a:cs typeface="Apple Chancery" charset="0"/>
              <a:sym typeface="Apple Chancery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build="p" autoUpdateAnimBg="0" advAuto="2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04813"/>
            <a:ext cx="9740900" cy="87503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383338" y="9150350"/>
            <a:ext cx="2238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ctr"/>
            <a:fld id="{313FDA19-B175-BE49-BF70-058C083DADDB}" type="slidenum">
              <a:rPr lang="en-US" sz="1800">
                <a:solidFill>
                  <a:srgbClr val="FFFFFF"/>
                </a:solidFill>
                <a:cs typeface="Hoefler Text" charset="0"/>
              </a:rPr>
              <a:pPr algn="ctr"/>
              <a:t>8</a:t>
            </a:fld>
            <a:endParaRPr lang="en-US" sz="1800">
              <a:solidFill>
                <a:srgbClr val="FFFFFF"/>
              </a:solidFill>
              <a:cs typeface="Hoefler Text" charset="0"/>
            </a:endParaRP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9994900" y="91186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Ilium – 1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>
          <a:xfrm>
            <a:off x="774700" y="2349500"/>
            <a:ext cx="5105400" cy="6794500"/>
          </a:xfrm>
          <a:ln/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En büyük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Ala ossis ilii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Spina iliaca anterior superior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Spina iliaca anterior inferior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Spina iliaca posterior superior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/>
              <a:t>Spina iliaca posterior inferior</a:t>
            </a:r>
          </a:p>
        </p:txBody>
      </p:sp>
      <p:pic>
        <p:nvPicPr>
          <p:cNvPr id="235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2524125"/>
            <a:ext cx="6985000" cy="590550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434138" y="9145588"/>
            <a:ext cx="2190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oefler Text" charset="0"/>
                <a:ea typeface="ＭＳ Ｐゴシック" charset="0"/>
              </a:defRPr>
            </a:lvl9pPr>
          </a:lstStyle>
          <a:p>
            <a:pPr algn="r"/>
            <a:fld id="{811EE527-9B97-794E-865E-7F8279D6E6C8}" type="slidenum">
              <a:rPr lang="en-US" sz="1800">
                <a:solidFill>
                  <a:srgbClr val="4B4B4B"/>
                </a:solidFill>
                <a:latin typeface="Apple Chancery" charset="0"/>
                <a:cs typeface="Apple Chancery" charset="0"/>
                <a:sym typeface="Apple Chancery" charset="0"/>
              </a:rPr>
              <a:pPr algn="r"/>
              <a:t>9</a:t>
            </a:fld>
            <a:endParaRPr lang="en-US" sz="1800">
              <a:solidFill>
                <a:srgbClr val="4B4B4B"/>
              </a:solidFill>
              <a:latin typeface="Apple Chancery" charset="0"/>
              <a:cs typeface="Apple Chancery" charset="0"/>
              <a:sym typeface="Apple Chancery" charset="0"/>
            </a:endParaRPr>
          </a:p>
        </p:txBody>
      </p:sp>
      <p:sp>
        <p:nvSpPr>
          <p:cNvPr id="23557" name="Rectangle 5"/>
          <p:cNvSpPr>
            <a:spLocks/>
          </p:cNvSpPr>
          <p:nvPr/>
        </p:nvSpPr>
        <p:spPr bwMode="auto">
          <a:xfrm>
            <a:off x="9912350" y="91281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800">
                <a:solidFill>
                  <a:srgbClr val="343434"/>
                </a:solidFill>
                <a:latin typeface="Apple Chancery" charset="0"/>
                <a:ea typeface="ＭＳ Ｐゴシック" charset="0"/>
                <a:cs typeface="Apple Chancery" charset="0"/>
                <a:sym typeface="Apple Chancery" charset="0"/>
              </a:rPr>
              <a:t>Selcuk Tunali, MD, PhD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- Center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- Left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Horizontal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- 2 Column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Bullets &amp; Photo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595650"/>
      </a:dk1>
      <a:lt1>
        <a:srgbClr val="A6A9A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Subtitle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Right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0D1D4"/>
      </a:accent3>
      <a:accent4>
        <a:srgbClr val="4B484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1177</Words>
  <Characters>0</Characters>
  <Application>Microsoft Macintosh PowerPoint</Application>
  <PresentationFormat>Custom</PresentationFormat>
  <Lines>0</Lines>
  <Paragraphs>365</Paragraphs>
  <Slides>79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Hoefler Text</vt:lpstr>
      <vt:lpstr>ヒラギノ明朝 ProN W3</vt:lpstr>
      <vt:lpstr>Baskerville</vt:lpstr>
      <vt:lpstr>Times</vt:lpstr>
      <vt:lpstr>Apple Chancery</vt:lpstr>
      <vt:lpstr>Symbol</vt:lpstr>
      <vt:lpstr>Title &amp; Subtitle</vt:lpstr>
      <vt:lpstr>Photo - Horizontal</vt:lpstr>
      <vt:lpstr>Title &amp; Bullets - 2 Column</vt:lpstr>
      <vt:lpstr>Title, Bullets &amp; Photo</vt:lpstr>
      <vt:lpstr>Photo - Horizontal</vt:lpstr>
      <vt:lpstr>Photo - Vertical</vt:lpstr>
      <vt:lpstr>Title &amp; Subtitle</vt:lpstr>
      <vt:lpstr>Title &amp; Bullets - Right</vt:lpstr>
      <vt:lpstr>Bullets</vt:lpstr>
      <vt:lpstr>Title - Top</vt:lpstr>
      <vt:lpstr>Title - Center</vt:lpstr>
      <vt:lpstr>Blank</vt:lpstr>
      <vt:lpstr>Title &amp; Bullets</vt:lpstr>
      <vt:lpstr>Title &amp; Bullets - Left</vt:lpstr>
      <vt:lpstr>ALT EKSTREMİTE KEMİKLERİ</vt:lpstr>
      <vt:lpstr>PowerPoint Presentation</vt:lpstr>
      <vt:lpstr>Alt Ekstremite Kemikleri</vt:lpstr>
      <vt:lpstr>PowerPoint Presentation</vt:lpstr>
      <vt:lpstr>Os Coxae – 1</vt:lpstr>
      <vt:lpstr>Os Coxae – 2</vt:lpstr>
      <vt:lpstr>PowerPoint Presentation</vt:lpstr>
      <vt:lpstr>PowerPoint Presentation</vt:lpstr>
      <vt:lpstr>Ilium – 1</vt:lpstr>
      <vt:lpstr>PowerPoint Presentation</vt:lpstr>
      <vt:lpstr>Ilium – 2</vt:lpstr>
      <vt:lpstr>PowerPoint Presentation</vt:lpstr>
      <vt:lpstr>Ischium</vt:lpstr>
      <vt:lpstr>PowerPoint Presentation</vt:lpstr>
      <vt:lpstr>Pubis</vt:lpstr>
      <vt:lpstr>PowerPoint Presentation</vt:lpstr>
      <vt:lpstr>PowerPoint Presentation</vt:lpstr>
      <vt:lpstr>Os Coxae</vt:lpstr>
      <vt:lpstr>Os Coxae</vt:lpstr>
      <vt:lpstr>Femur – 1</vt:lpstr>
      <vt:lpstr>PowerPoint Presentation</vt:lpstr>
      <vt:lpstr>Femur – 2</vt:lpstr>
      <vt:lpstr>PowerPoint Presentation</vt:lpstr>
      <vt:lpstr>PowerPoint Presentation</vt:lpstr>
      <vt:lpstr>PowerPoint Presentation</vt:lpstr>
      <vt:lpstr>PowerPoint Presentation</vt:lpstr>
      <vt:lpstr>Femur – 3</vt:lpstr>
      <vt:lpstr>Femur – 4</vt:lpstr>
      <vt:lpstr>PowerPoint Presentation</vt:lpstr>
      <vt:lpstr>Femur – 5</vt:lpstr>
      <vt:lpstr>PowerPoint Presentation</vt:lpstr>
      <vt:lpstr>PowerPoint Presentation</vt:lpstr>
      <vt:lpstr>PowerPoint Presentation</vt:lpstr>
      <vt:lpstr>Femur – 6</vt:lpstr>
      <vt:lpstr>Patella</vt:lpstr>
      <vt:lpstr>PowerPoint Presentation</vt:lpstr>
      <vt:lpstr>Tibia – 1</vt:lpstr>
      <vt:lpstr>PowerPoint Presentation</vt:lpstr>
      <vt:lpstr>PowerPoint Presentation</vt:lpstr>
      <vt:lpstr>Tibia – 2</vt:lpstr>
      <vt:lpstr>PowerPoint Presentation</vt:lpstr>
      <vt:lpstr>PowerPoint Presentation</vt:lpstr>
      <vt:lpstr>Tibia – 3</vt:lpstr>
      <vt:lpstr>Tibia – 4</vt:lpstr>
      <vt:lpstr>Fibula – 1</vt:lpstr>
      <vt:lpstr>PowerPoint Presentation</vt:lpstr>
      <vt:lpstr>PowerPoint Presentation</vt:lpstr>
      <vt:lpstr>Fibula – 2</vt:lpstr>
      <vt:lpstr>PowerPoint Presentation</vt:lpstr>
      <vt:lpstr>Ossa Tarsi</vt:lpstr>
      <vt:lpstr>PowerPoint Presentation</vt:lpstr>
      <vt:lpstr>PowerPoint Presentation</vt:lpstr>
      <vt:lpstr>PowerPoint Presentation</vt:lpstr>
      <vt:lpstr>PowerPoint Presentation</vt:lpstr>
      <vt:lpstr>Talus – 1</vt:lpstr>
      <vt:lpstr>Talus –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Calcaneus</vt:lpstr>
      <vt:lpstr>PowerPoint Presentation</vt:lpstr>
      <vt:lpstr>PowerPoint Presentation</vt:lpstr>
      <vt:lpstr>PowerPoint Presentation</vt:lpstr>
      <vt:lpstr>PowerPoint Presentation</vt:lpstr>
      <vt:lpstr>Os Naviculare</vt:lpstr>
      <vt:lpstr>Os Cuboideum</vt:lpstr>
      <vt:lpstr>PowerPoint Presentation</vt:lpstr>
      <vt:lpstr>Ossa Cuneiforme</vt:lpstr>
      <vt:lpstr>PowerPoint Presentation</vt:lpstr>
      <vt:lpstr>PowerPoint Presentation</vt:lpstr>
      <vt:lpstr>Ossa Metatarsi &amp; Phalanges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crll</dc:title>
  <dc:subject/>
  <dc:creator>Selcuk Tunali</dc:creator>
  <cp:keywords/>
  <dc:description/>
  <cp:lastModifiedBy>Selcuk Tunali</cp:lastModifiedBy>
  <cp:revision>1</cp:revision>
  <dcterms:modified xsi:type="dcterms:W3CDTF">2014-09-11T14:50:41Z</dcterms:modified>
</cp:coreProperties>
</file>