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</p:sldMasterIdLst>
  <p:sldIdLst>
    <p:sldId id="285" r:id="rId14"/>
    <p:sldId id="320" r:id="rId15"/>
    <p:sldId id="321" r:id="rId16"/>
    <p:sldId id="286" r:id="rId17"/>
    <p:sldId id="290" r:id="rId18"/>
    <p:sldId id="287" r:id="rId19"/>
    <p:sldId id="291" r:id="rId20"/>
    <p:sldId id="256" r:id="rId21"/>
    <p:sldId id="272" r:id="rId22"/>
    <p:sldId id="274" r:id="rId23"/>
    <p:sldId id="288" r:id="rId24"/>
    <p:sldId id="292" r:id="rId25"/>
    <p:sldId id="294" r:id="rId26"/>
    <p:sldId id="295" r:id="rId27"/>
    <p:sldId id="296" r:id="rId28"/>
    <p:sldId id="297" r:id="rId29"/>
    <p:sldId id="301" r:id="rId30"/>
    <p:sldId id="328" r:id="rId31"/>
    <p:sldId id="257" r:id="rId32"/>
    <p:sldId id="273" r:id="rId33"/>
    <p:sldId id="304" r:id="rId34"/>
    <p:sldId id="305" r:id="rId35"/>
    <p:sldId id="307" r:id="rId36"/>
    <p:sldId id="306" r:id="rId37"/>
    <p:sldId id="308" r:id="rId38"/>
    <p:sldId id="309" r:id="rId39"/>
    <p:sldId id="259" r:id="rId40"/>
    <p:sldId id="298" r:id="rId41"/>
    <p:sldId id="266" r:id="rId42"/>
    <p:sldId id="267" r:id="rId43"/>
    <p:sldId id="276" r:id="rId44"/>
    <p:sldId id="268" r:id="rId45"/>
    <p:sldId id="275" r:id="rId46"/>
    <p:sldId id="313" r:id="rId47"/>
    <p:sldId id="302" r:id="rId48"/>
    <p:sldId id="260" r:id="rId49"/>
    <p:sldId id="310" r:id="rId50"/>
    <p:sldId id="314" r:id="rId51"/>
    <p:sldId id="300" r:id="rId52"/>
    <p:sldId id="316" r:id="rId53"/>
    <p:sldId id="311" r:id="rId54"/>
    <p:sldId id="261" r:id="rId55"/>
    <p:sldId id="278" r:id="rId56"/>
    <p:sldId id="280" r:id="rId57"/>
    <p:sldId id="269" r:id="rId58"/>
    <p:sldId id="277" r:id="rId59"/>
    <p:sldId id="270" r:id="rId60"/>
    <p:sldId id="279" r:id="rId61"/>
    <p:sldId id="315" r:id="rId62"/>
    <p:sldId id="281" r:id="rId63"/>
    <p:sldId id="262" r:id="rId64"/>
    <p:sldId id="271" r:id="rId65"/>
    <p:sldId id="284" r:id="rId66"/>
    <p:sldId id="334" r:id="rId67"/>
    <p:sldId id="335" r:id="rId68"/>
    <p:sldId id="327" r:id="rId69"/>
    <p:sldId id="282" r:id="rId70"/>
    <p:sldId id="293" r:id="rId71"/>
    <p:sldId id="303" r:id="rId72"/>
    <p:sldId id="312" r:id="rId73"/>
    <p:sldId id="317" r:id="rId74"/>
    <p:sldId id="263" r:id="rId75"/>
    <p:sldId id="264" r:id="rId76"/>
    <p:sldId id="265" r:id="rId77"/>
    <p:sldId id="289" r:id="rId78"/>
    <p:sldId id="299" r:id="rId79"/>
    <p:sldId id="318" r:id="rId80"/>
    <p:sldId id="319" r:id="rId81"/>
    <p:sldId id="322" r:id="rId82"/>
    <p:sldId id="323" r:id="rId83"/>
    <p:sldId id="324" r:id="rId84"/>
    <p:sldId id="325" r:id="rId85"/>
    <p:sldId id="326" r:id="rId86"/>
    <p:sldId id="258" r:id="rId8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1pPr>
    <a:lvl2pPr marL="4572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2pPr>
    <a:lvl3pPr marL="9144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3pPr>
    <a:lvl4pPr marL="13716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4pPr>
    <a:lvl5pPr marL="18288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5pPr>
    <a:lvl6pPr marL="22860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6pPr>
    <a:lvl7pPr marL="27432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7pPr>
    <a:lvl8pPr marL="32004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8pPr>
    <a:lvl9pPr marL="36576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9pPr>
  </p:defaultTextStyle>
  <p:modifyVerifier cryptProviderType="rsaFull" cryptAlgorithmClass="hash" cryptAlgorithmType="typeAny" cryptAlgorithmSid="4" spinCount="100000" saltData="qDCZhZhLSaDsZg5KX5ckhg==" hashData="+aN5YJA9lOrSdfwudlEchZebRY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-95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1.xml"/><Relationship Id="rId60" Type="http://schemas.openxmlformats.org/officeDocument/2006/relationships/slide" Target="slides/slide47.xml"/><Relationship Id="rId39" Type="http://schemas.openxmlformats.org/officeDocument/2006/relationships/slide" Target="slides/slide26.xml"/><Relationship Id="rId70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43" Type="http://schemas.openxmlformats.org/officeDocument/2006/relationships/slide" Target="slides/slide30.xml"/><Relationship Id="rId74" Type="http://schemas.openxmlformats.org/officeDocument/2006/relationships/slide" Target="slides/slide61.xml"/><Relationship Id="rId25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90" Type="http://schemas.openxmlformats.org/officeDocument/2006/relationships/viewProps" Target="viewProps.xml"/><Relationship Id="rId50" Type="http://schemas.openxmlformats.org/officeDocument/2006/relationships/slide" Target="slides/slide37.xml"/><Relationship Id="rId77" Type="http://schemas.openxmlformats.org/officeDocument/2006/relationships/slide" Target="slides/slide64.xml"/><Relationship Id="rId63" Type="http://schemas.openxmlformats.org/officeDocument/2006/relationships/slide" Target="slides/slide50.xml"/><Relationship Id="rId17" Type="http://schemas.openxmlformats.org/officeDocument/2006/relationships/slide" Target="slides/slide4.xml"/><Relationship Id="rId85" Type="http://schemas.openxmlformats.org/officeDocument/2006/relationships/slide" Target="slides/slide72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7" Type="http://schemas.openxmlformats.org/officeDocument/2006/relationships/slide" Target="slides/slide14.xml"/><Relationship Id="rId71" Type="http://schemas.openxmlformats.org/officeDocument/2006/relationships/slide" Target="slides/slide58.xml"/><Relationship Id="rId14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5.xml"/><Relationship Id="rId92" Type="http://schemas.openxmlformats.org/officeDocument/2006/relationships/tableStyles" Target="tableStyles.xml"/><Relationship Id="rId45" Type="http://schemas.openxmlformats.org/officeDocument/2006/relationships/slide" Target="slides/slide32.xml"/><Relationship Id="rId58" Type="http://schemas.openxmlformats.org/officeDocument/2006/relationships/slide" Target="slides/slide45.xml"/><Relationship Id="rId42" Type="http://schemas.openxmlformats.org/officeDocument/2006/relationships/slide" Target="slides/slide29.xml"/><Relationship Id="rId73" Type="http://schemas.openxmlformats.org/officeDocument/2006/relationships/slide" Target="slides/slide60.xml"/><Relationship Id="rId89" Type="http://schemas.openxmlformats.org/officeDocument/2006/relationships/presProps" Target="presProps.xml"/><Relationship Id="rId88" Type="http://schemas.openxmlformats.org/officeDocument/2006/relationships/printerSettings" Target="printerSettings/printerSettings1.bin"/><Relationship Id="rId87" Type="http://schemas.openxmlformats.org/officeDocument/2006/relationships/slide" Target="slides/slide74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36.xml"/><Relationship Id="rId44" Type="http://schemas.openxmlformats.org/officeDocument/2006/relationships/slide" Target="slides/slide31.xml"/><Relationship Id="rId82" Type="http://schemas.openxmlformats.org/officeDocument/2006/relationships/slide" Target="slides/slide69.xml"/><Relationship Id="rId69" Type="http://schemas.openxmlformats.org/officeDocument/2006/relationships/slide" Target="slides/slide56.xml"/><Relationship Id="rId19" Type="http://schemas.openxmlformats.org/officeDocument/2006/relationships/slide" Target="slides/slide6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33.xml"/><Relationship Id="rId57" Type="http://schemas.openxmlformats.org/officeDocument/2006/relationships/slide" Target="slides/slide44.xml"/><Relationship Id="rId59" Type="http://schemas.openxmlformats.org/officeDocument/2006/relationships/slide" Target="slides/slide46.xml"/><Relationship Id="rId35" Type="http://schemas.openxmlformats.org/officeDocument/2006/relationships/slide" Target="slides/slide22.xml"/><Relationship Id="rId51" Type="http://schemas.openxmlformats.org/officeDocument/2006/relationships/slide" Target="slides/slide38.xml"/><Relationship Id="rId55" Type="http://schemas.openxmlformats.org/officeDocument/2006/relationships/slide" Target="slides/slide42.xml"/><Relationship Id="rId31" Type="http://schemas.openxmlformats.org/officeDocument/2006/relationships/slide" Target="slides/slide18.xml"/><Relationship Id="rId34" Type="http://schemas.openxmlformats.org/officeDocument/2006/relationships/slide" Target="slides/slide21.xml"/><Relationship Id="rId40" Type="http://schemas.openxmlformats.org/officeDocument/2006/relationships/slide" Target="slides/slide27.xml"/><Relationship Id="rId62" Type="http://schemas.openxmlformats.org/officeDocument/2006/relationships/slide" Target="slides/slide49.xml"/><Relationship Id="rId66" Type="http://schemas.openxmlformats.org/officeDocument/2006/relationships/slide" Target="slides/slide53.xml"/><Relationship Id="rId36" Type="http://schemas.openxmlformats.org/officeDocument/2006/relationships/slide" Target="slides/slide23.xml"/><Relationship Id="rId7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1.xml"/><Relationship Id="rId47" Type="http://schemas.openxmlformats.org/officeDocument/2006/relationships/slide" Target="slides/slide34.xml"/><Relationship Id="rId56" Type="http://schemas.openxmlformats.org/officeDocument/2006/relationships/slide" Target="slides/slide43.xml"/><Relationship Id="rId48" Type="http://schemas.openxmlformats.org/officeDocument/2006/relationships/slide" Target="slides/slide35.xml"/><Relationship Id="rId75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2" Type="http://schemas.openxmlformats.org/officeDocument/2006/relationships/slide" Target="slides/slide39.xml"/><Relationship Id="rId65" Type="http://schemas.openxmlformats.org/officeDocument/2006/relationships/slide" Target="slides/slide52.xml"/><Relationship Id="rId67" Type="http://schemas.openxmlformats.org/officeDocument/2006/relationships/slide" Target="slides/slide54.xml"/><Relationship Id="rId54" Type="http://schemas.openxmlformats.org/officeDocument/2006/relationships/slide" Target="slides/slide41.xml"/><Relationship Id="rId12" Type="http://schemas.openxmlformats.org/officeDocument/2006/relationships/slideMaster" Target="slideMasters/slideMaster12.xml"/><Relationship Id="rId76" Type="http://schemas.openxmlformats.org/officeDocument/2006/relationships/slide" Target="slides/slide63.xml"/><Relationship Id="rId79" Type="http://schemas.openxmlformats.org/officeDocument/2006/relationships/slide" Target="slides/slide66.xml"/><Relationship Id="rId80" Type="http://schemas.openxmlformats.org/officeDocument/2006/relationships/slide" Target="slides/slide67.xml"/><Relationship Id="rId81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86" Type="http://schemas.openxmlformats.org/officeDocument/2006/relationships/slide" Target="slides/slide73.xml"/><Relationship Id="rId23" Type="http://schemas.openxmlformats.org/officeDocument/2006/relationships/slide" Target="slides/slide10.xml"/><Relationship Id="rId61" Type="http://schemas.openxmlformats.org/officeDocument/2006/relationships/slide" Target="slides/slide48.xml"/><Relationship Id="rId53" Type="http://schemas.openxmlformats.org/officeDocument/2006/relationships/slide" Target="slides/slide40.xml"/><Relationship Id="rId84" Type="http://schemas.openxmlformats.org/officeDocument/2006/relationships/slide" Target="slides/slide71.xml"/><Relationship Id="rId26" Type="http://schemas.openxmlformats.org/officeDocument/2006/relationships/slide" Target="slides/slide13.xml"/><Relationship Id="rId30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68" Type="http://schemas.openxmlformats.org/officeDocument/2006/relationships/slide" Target="slides/slide55.xml"/><Relationship Id="rId29" Type="http://schemas.openxmlformats.org/officeDocument/2006/relationships/slide" Target="slides/slide16.xml"/><Relationship Id="rId16" Type="http://schemas.openxmlformats.org/officeDocument/2006/relationships/slide" Target="slides/slide3.xml"/><Relationship Id="rId33" Type="http://schemas.openxmlformats.org/officeDocument/2006/relationships/slide" Target="slides/slide20.xml"/><Relationship Id="rId91" Type="http://schemas.openxmlformats.org/officeDocument/2006/relationships/theme" Target="theme/theme1.xml"/><Relationship Id="rId83" Type="http://schemas.openxmlformats.org/officeDocument/2006/relationships/slide" Target="slides/slide70.xml"/><Relationship Id="rId41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78" Type="http://schemas.openxmlformats.org/officeDocument/2006/relationships/slide" Target="slides/slide65.xml"/><Relationship Id="rId22" Type="http://schemas.openxmlformats.org/officeDocument/2006/relationships/slide" Target="slides/slide9.xml"/><Relationship Id="rId21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0477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82603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8048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782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73060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577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6983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3873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12291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813763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268926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982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1511300"/>
            <a:ext cx="2857500" cy="568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1511300"/>
            <a:ext cx="8420100" cy="568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308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1794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73184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35455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7866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06423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235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41256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742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365113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26401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33600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5515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30877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7847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3658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625544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05804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46961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8445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8509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15112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0862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494705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95733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09719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53211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4386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61171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50711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40246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6574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59935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074899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840876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014114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728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050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9543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209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953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24953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40397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997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69211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3238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7188200"/>
            <a:ext cx="2857500" cy="201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7188200"/>
            <a:ext cx="8420100" cy="201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9590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4449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668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15446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0172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431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12275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9550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34780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4063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71177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926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5651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446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2312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42614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5535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149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66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7813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58782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13170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000441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7367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27575" y="1981200"/>
            <a:ext cx="131762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981200"/>
            <a:ext cx="3800475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669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503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7961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21870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457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03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249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51752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4230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104244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62801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962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570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65583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174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74586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0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1074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823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08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034836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92258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876398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978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4101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8210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530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80030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4199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3793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061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3533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14273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61985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898756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67714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1511300"/>
            <a:ext cx="2857500" cy="566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511300"/>
            <a:ext cx="8420100" cy="566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8330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5731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624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293126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04841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2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456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487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0579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24175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643881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62738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28028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448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98731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9184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838045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2418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45729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74949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68160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758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86248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660275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876905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09020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3173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5308600"/>
            <a:ext cx="114300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36703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7188200"/>
            <a:ext cx="1143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8432800"/>
            <a:ext cx="11430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1981200"/>
            <a:ext cx="52705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5295900"/>
            <a:ext cx="5270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5295900"/>
            <a:ext cx="11430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42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244600"/>
            <a:ext cx="11430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eaLnBrk="0" fontAlgn="base" hangingPunct="0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eaLnBrk="0" fontAlgn="base" hangingPunct="0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eaLnBrk="0" fontAlgn="base" hangingPunct="0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eaLnBrk="0" fontAlgn="base" hangingPunct="0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eaLnBrk="0" fontAlgn="base" hangingPunct="0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microsoft.com/office/2007/relationships/media" Target="file://localhost/Users/tunali/Sites/tunalis.org/documentation/pptx/ust_kemik.ppt_media/hand_bones-3.mov" TargetMode="External"/><Relationship Id="rId2" Type="http://schemas.openxmlformats.org/officeDocument/2006/relationships/video" Target="file://localhost/Users/tunali/Sites/tunalis.org/documentation/pptx/ust_kemik.ppt_media/hand_bones-3.mov" TargetMode="External"/><Relationship Id="rId3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3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microsoft.com/office/2007/relationships/media" Target="file://localhost/Users/tunali/Sites/tunalis.org/documentation/pptx/ust_kemik.ppt_media/upper_limb_bones-3.mov" TargetMode="External"/><Relationship Id="rId2" Type="http://schemas.openxmlformats.org/officeDocument/2006/relationships/video" Target="file://localhost/Users/tunali/Sites/tunalis.org/documentation/pptx/ust_kemik.ppt_media/upper_limb_bones-3.mov" TargetMode="External"/><Relationship Id="rId3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1.png"/><Relationship Id="rId1" Type="http://schemas.microsoft.com/office/2007/relationships/media" Target="file://localhost/Users/tunali/Sites/tunalis.org/documentation/pptx/ust_kemik.ppt_media/forearm_fracture-3.mov" TargetMode="External"/><Relationship Id="rId2" Type="http://schemas.openxmlformats.org/officeDocument/2006/relationships/video" Target="file://localhost/Users/tunali/Sites/tunalis.org/documentation/pptx/ust_kemik.ppt_media/forearm_fracture-3.mov" TargetMode="External"/><Relationship Id="rId3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1511300"/>
            <a:ext cx="11430000" cy="46101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9000" dirty="0" smtClean="0">
                <a:cs typeface="Times" charset="0"/>
              </a:rPr>
              <a:t>ÜST EKSTREMİTE KEMİKLERİ </a:t>
            </a:r>
            <a:endParaRPr lang="en-US" sz="9000" dirty="0" smtClean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0100" y="5334000"/>
            <a:ext cx="11430000" cy="3111500"/>
          </a:xfrm>
        </p:spPr>
        <p:txBody>
          <a:bodyPr anchor="b"/>
          <a:lstStyle/>
          <a:p>
            <a:pPr marL="0" indent="0" algn="r" eaLnBrk="1" hangingPunct="1">
              <a:defRPr/>
            </a:pPr>
            <a:r>
              <a:rPr lang="en-US" sz="5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Dr. Selçuk TUNALI</a:t>
            </a:r>
          </a:p>
          <a:p>
            <a:pPr marL="0" indent="0" algn="r" eaLnBrk="1" hangingPunct="1">
              <a:defRPr/>
            </a:pPr>
            <a:r>
              <a:rPr lang="en-US" sz="5000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TOBB ETÜ,  8 Eylül 2014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1700"/>
            <a:ext cx="11315700" cy="792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D60E5F0C-5601-1348-97B4-2725ED7BFE86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10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Scapula-1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4700" y="2527300"/>
            <a:ext cx="4533900" cy="6172200"/>
          </a:xfrm>
        </p:spPr>
        <p:txBody>
          <a:bodyPr anchor="t"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Düz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Üçgen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Thorax posterolateral yüzünde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2–7 costae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Facies costalis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Facies posterior</a:t>
            </a:r>
          </a:p>
        </p:txBody>
      </p:sp>
      <p:pic>
        <p:nvPicPr>
          <p:cNvPr id="245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2212975"/>
            <a:ext cx="6972300" cy="6807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399213" y="9145588"/>
            <a:ext cx="2857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9567A9A9-AFE7-0848-ABE9-DC08EA57A44B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11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458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330200"/>
            <a:ext cx="9042400" cy="872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6C1ADD0A-88F6-564F-B7E2-AC57E8C20B7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12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1993900"/>
            <a:ext cx="5588000" cy="720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Scapula-2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930400"/>
            <a:ext cx="5270500" cy="7353300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Kenarlar (margo)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Superior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Medial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Köşeler (angulus)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Inferior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Superior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394450" y="9145588"/>
            <a:ext cx="2936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468421B3-D2E6-A043-83B6-63DEC9F18E3E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13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Scapula-3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Spina scapulae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Acromion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Processus coracoideus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993900"/>
            <a:ext cx="5575300" cy="7188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373813" y="9145588"/>
            <a:ext cx="3286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5E791662-42C4-E241-8F1D-41644A09411C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14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Scapula-4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Spina scapulae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Fossa supraspinata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Fossa infraspinata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Trigonum spinae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Ilinea interspinalis:  T4 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2273300"/>
            <a:ext cx="6337300" cy="6731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89688" y="9145588"/>
            <a:ext cx="2984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9798552D-80D7-B941-BCEF-3921FC286C12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15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1866900"/>
            <a:ext cx="5588000" cy="728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222500"/>
            <a:ext cx="6273800" cy="71120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Acromion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Öne doğru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Subkutan </a:t>
            </a:r>
            <a:r>
              <a:rPr lang="en-US" i="1" smtClean="0"/>
              <a:t>landmark</a:t>
            </a:r>
            <a:endParaRPr lang="en-US" smtClean="0"/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Medial kenar – clavicula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Lateral kenar – palpabl</a:t>
            </a: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Processus coracoideus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Anterolateral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Karga gagası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84925" y="9145588"/>
            <a:ext cx="3159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204C0126-A96F-0141-A5CE-115D6E5B4FBD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16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2159000"/>
            <a:ext cx="5016500" cy="6934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Scapula-6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Cavitas glenoidalis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Tuberculum supraglenoidale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Tuberculum infraglenoid ale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Incisura scapulae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388100" y="9145588"/>
            <a:ext cx="3032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6851CC48-D304-7F42-AA71-7241CAA44AEC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17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54175"/>
            <a:ext cx="12128500" cy="6438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4BDC73AB-400C-0248-8C10-899A7EEBCD69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18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46225"/>
            <a:ext cx="12268200" cy="6553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1DA1D10C-66ED-084C-8344-F1B48DEDBC02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19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hand_bones-3.mov" descr="/Users/tunali/Sites/tunalis.org/documentation/pptx/ust_kemik.ppt_media/hand_bones-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133600"/>
            <a:ext cx="81391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386513" y="9150350"/>
            <a:ext cx="217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7ADE3CDF-942B-DB48-83B4-086857802A91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36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1"/>
                  </p:tgtEl>
                </p:cond>
              </p:nextCondLst>
            </p:seq>
          </p:childTnLst>
        </p:cTn>
      </p:par>
    </p:tnLst>
    <p:bldLst>
      <p:bldP spid="1536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541338"/>
            <a:ext cx="7632700" cy="8547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66E7E31F-EC78-E745-9B9C-6800D8C07A3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20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Humerus-1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4700" y="2692400"/>
            <a:ext cx="5270500" cy="5689600"/>
          </a:xfrm>
        </p:spPr>
        <p:txBody>
          <a:bodyPr anchor="t"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Üst ekstremitede en büyük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Extremitas proximalis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Caput humeri 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Collum humeri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Tuberculum majus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Tuberculum minus</a:t>
            </a:r>
          </a:p>
        </p:txBody>
      </p:sp>
      <p:pic>
        <p:nvPicPr>
          <p:cNvPr id="348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058988"/>
            <a:ext cx="4089400" cy="7112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376988" y="9145588"/>
            <a:ext cx="3159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D20E0375-4ACE-524D-84FF-E1B1618FA4EE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21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2146300"/>
            <a:ext cx="5245100" cy="6705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Humerus-2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768600"/>
            <a:ext cx="5270500" cy="56896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Caput – cavitas glenoidalis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Collum chirurgicum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Collum anatomicum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Caput ile tüberküller arasında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356350" y="9145588"/>
            <a:ext cx="3444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A65CCF24-E323-1E48-A01D-420C0894821B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22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006600"/>
            <a:ext cx="5486400" cy="7061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Humerus-3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2489200"/>
            <a:ext cx="6362700" cy="65405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Tuberculi majus &amp; minus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Majus – lateral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Minus – anterior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Crista tuberculi majoris / minoris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Sulcus intertubercularis (bicipital)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Tüberküllerin aşağısında cerrahi boyun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373813" y="9145588"/>
            <a:ext cx="3222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D3288BD3-5A4F-8A42-8CBB-6CC8661BAE4B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23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Humerus-4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6100" y="2311400"/>
            <a:ext cx="6362700" cy="7239000"/>
          </a:xfrm>
        </p:spPr>
        <p:txBody>
          <a:bodyPr anchor="t"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Corpus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Tuberositas deltoidea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Lateral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M. deltoideus 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Sulcus nervi radialis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Posterior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N. radialis</a:t>
            </a:r>
          </a:p>
          <a:p>
            <a:pPr marL="723900" lvl="1"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A. profunda brachii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1909763"/>
            <a:ext cx="4597400" cy="717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51588" y="9145588"/>
            <a:ext cx="3587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F19D489A-F625-7D4D-8067-0E456E261121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24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63373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Humerus-5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2489200"/>
            <a:ext cx="5511800" cy="6642100"/>
          </a:xfrm>
        </p:spPr>
        <p:txBody>
          <a:bodyPr anchor="t"/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Extremitas distalis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Trochlea humeri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Capitulum humeri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Epicondylus medialis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Epicondylus lateralis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mtClean="0"/>
              <a:t>Sulcus nervi ulnaris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584200"/>
            <a:ext cx="5524500" cy="4203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803775"/>
            <a:ext cx="64516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369050" y="9145588"/>
            <a:ext cx="3270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A7AA7969-FA61-F143-96B3-C9F0E5124802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25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800100"/>
            <a:ext cx="5524500" cy="4203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63373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Humerus-6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2882900"/>
            <a:ext cx="6362700" cy="66675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Fossa coronoidea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Fossa radialis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Fossa olecrani</a:t>
            </a:r>
          </a:p>
        </p:txBody>
      </p:sp>
      <p:pic>
        <p:nvPicPr>
          <p:cNvPr id="3994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829175"/>
            <a:ext cx="64516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362700" y="9145588"/>
            <a:ext cx="346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6F1BE01E-3A60-4145-8DA7-4F1DBB28D3C8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26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9942" name="Rectangle 6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19100"/>
            <a:ext cx="6426200" cy="3581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55600"/>
            <a:ext cx="5003800" cy="8763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968875"/>
            <a:ext cx="6413500" cy="2921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0852461-E5E5-E64E-AC81-7D75F8757EC7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27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39750"/>
            <a:ext cx="5410200" cy="847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542925"/>
            <a:ext cx="4622800" cy="847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330950" y="9150350"/>
            <a:ext cx="3254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B1C7E0E8-7A17-6F43-9935-DD3F14AAEA02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28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69900"/>
            <a:ext cx="7683500" cy="8547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B208A1FB-B3B0-F644-81C0-AC6BE9CC4FE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29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30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upper_limb_bones-3.mov" descr="/Users/tunali/Sites/tunalis.org/documentation/pptx/ust_kemik.ppt_media/upper_limb_bones-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133600"/>
            <a:ext cx="81391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391275" y="9150350"/>
            <a:ext cx="207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3CBF2D48-1B80-084B-9CE5-2E2FD0245031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638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20650"/>
            <a:ext cx="8280400" cy="7239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2327275"/>
            <a:ext cx="4876800" cy="6667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40652542-F001-2D49-B5CB-D667F4FE34BE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58800"/>
            <a:ext cx="7391400" cy="8496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348413" y="9150350"/>
            <a:ext cx="2936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F15EFD0C-D128-024A-8FA1-70302A6736AC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31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533400"/>
            <a:ext cx="93345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1509B97E-4BF3-F74C-A8F9-827926C11EF3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469900"/>
            <a:ext cx="7581900" cy="8610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1392C1E2-FDD2-2C44-A077-09F07E30D092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42900"/>
            <a:ext cx="63627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52705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Ulna-1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222500"/>
            <a:ext cx="52705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Medial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Extremitas proximalis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Olecranon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Proc. coronoideus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Incisura trochlearis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Incisura radialis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Tuberositas ulna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Crista musculi supinatorius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370638" y="9145588"/>
            <a:ext cx="334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06207E04-AC76-444F-99AB-CA7B5B6F6961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34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84325"/>
            <a:ext cx="11849100" cy="6553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048C2BB3-9360-A64D-BD02-E78879A609A6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35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79400"/>
            <a:ext cx="87122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3B34C1F4-B2A1-BF41-9E32-F84B783BF0C2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36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42900"/>
            <a:ext cx="6426200" cy="8763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52705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Ulna-2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768600"/>
            <a:ext cx="5270500" cy="63246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Corpus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Facies anterior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Facies posterior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Facies medialis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Margo anterior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Margo posterior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Margo interossea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384925" y="9145588"/>
            <a:ext cx="3095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466799CA-8318-024C-9C30-32F575B390FB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37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652463"/>
            <a:ext cx="7734300" cy="844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254000"/>
            <a:ext cx="52705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Ulna-3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768600"/>
            <a:ext cx="4152900" cy="63246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Extremitas distalis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Caput ulnae – incisura ulnaris radii radius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Processus styloideus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386513" y="9145588"/>
            <a:ext cx="3127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7162370C-A9CC-134C-87C1-2247FE745540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38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22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628900"/>
            <a:ext cx="4584700" cy="5829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Radius-1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 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Extremitas proximalis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Caput radii – kısa, silindirik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Collum radii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Tuberositas radii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380163" y="9145588"/>
            <a:ext cx="323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9BC3BC2F-1D09-174C-B395-8B605815F000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39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325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108200"/>
            <a:ext cx="5473700" cy="6997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Üst Ekstremite Kemikleri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2273300"/>
            <a:ext cx="5270500" cy="6807200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Clavicula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Scapula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Humerus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Ulna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Radius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Ossa carpi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Ossa metacarpi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Phalanges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445250" y="9145588"/>
            <a:ext cx="2301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7FCAF7D0-0EE2-3C49-8B7E-265ABCBEAAB8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4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04800"/>
            <a:ext cx="6642100" cy="8839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47879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Radius-2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235200"/>
            <a:ext cx="5270500" cy="73660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Corpus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Laterale konveks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Aşağıya doğru kalınlaşır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Extremitas distalis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Incisura ulnaris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Processus styloideus radii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375400" y="9145588"/>
            <a:ext cx="349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4BA272B3-665F-A445-BFB9-71A85C29A48A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40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427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44500"/>
            <a:ext cx="5143500" cy="8648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444500"/>
            <a:ext cx="5054600" cy="8648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2F5387C-7AA5-F84E-89EA-BCA6B96E6B6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41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5300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406400"/>
            <a:ext cx="7874000" cy="8686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761027C4-EE0C-6641-9B7B-82DBA7B9F4F8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533400"/>
            <a:ext cx="73152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1FB90250-517F-1A4A-8D09-71C1391ED800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95300"/>
            <a:ext cx="6642100" cy="8572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35CF889F-D2C3-4748-81A8-6264031E8DE8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44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837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673100"/>
            <a:ext cx="11099800" cy="8394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332538" y="9150350"/>
            <a:ext cx="3254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EC34B60-709D-1341-B7A3-9A725AB312C7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45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93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508000"/>
            <a:ext cx="7061200" cy="8572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319838" y="9150350"/>
            <a:ext cx="350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E56643D-2EEE-124E-AEDE-B00F92E1DBEE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46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42900"/>
            <a:ext cx="9118600" cy="6350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703263"/>
            <a:ext cx="5003800" cy="8318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2A76822-7836-5841-9BAC-81D537715DD8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47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1444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495300"/>
            <a:ext cx="64770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324600" y="9150350"/>
            <a:ext cx="3413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D2392E0B-A672-1C42-A8DE-24DF44D72F81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48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393700"/>
            <a:ext cx="67056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254000"/>
            <a:ext cx="590550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Ossa Carpi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5900"/>
            <a:ext cx="5270500" cy="7924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Proksimal sıra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scaphoideum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lunatum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triquetrum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pisiforme</a:t>
            </a: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Distal sıra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trapezium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trapezoideum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capitatum</a:t>
            </a:r>
          </a:p>
          <a:p>
            <a:pPr marL="723900" lvl="1"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Os hamatum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356350" y="9145588"/>
            <a:ext cx="3587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54D24E2E-F47B-2B4E-8281-917BF365FFF4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49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2044700"/>
            <a:ext cx="5600700" cy="7137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Clavicula-1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311400"/>
            <a:ext cx="5270500" cy="69342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err="1" smtClean="0"/>
              <a:t>Üst</a:t>
            </a:r>
            <a:r>
              <a:rPr lang="en-US" dirty="0" smtClean="0"/>
              <a:t> </a:t>
            </a:r>
            <a:r>
              <a:rPr lang="en-US" dirty="0" err="1" smtClean="0"/>
              <a:t>ekstremiteyi</a:t>
            </a:r>
            <a:r>
              <a:rPr lang="en-US" dirty="0" smtClean="0"/>
              <a:t> </a:t>
            </a:r>
            <a:r>
              <a:rPr lang="en-US" dirty="0" err="1" smtClean="0"/>
              <a:t>gövdeye</a:t>
            </a:r>
            <a:r>
              <a:rPr lang="en-US" dirty="0" smtClean="0"/>
              <a:t> </a:t>
            </a:r>
            <a:r>
              <a:rPr lang="en-US" dirty="0" err="1" smtClean="0"/>
              <a:t>bağlar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err="1" smtClean="0"/>
              <a:t>Şok</a:t>
            </a:r>
            <a:r>
              <a:rPr lang="en-US" dirty="0" smtClean="0"/>
              <a:t> </a:t>
            </a:r>
            <a:r>
              <a:rPr lang="en-US" dirty="0" err="1" smtClean="0"/>
              <a:t>enerjisini</a:t>
            </a:r>
            <a:r>
              <a:rPr lang="en-US" dirty="0" smtClean="0"/>
              <a:t> </a:t>
            </a:r>
            <a:r>
              <a:rPr lang="en-US" dirty="0" err="1" smtClean="0"/>
              <a:t>aksiyal</a:t>
            </a:r>
            <a:r>
              <a:rPr lang="en-US" dirty="0" smtClean="0"/>
              <a:t> </a:t>
            </a:r>
            <a:r>
              <a:rPr lang="en-US" dirty="0" err="1" smtClean="0"/>
              <a:t>iskelete</a:t>
            </a:r>
            <a:r>
              <a:rPr lang="en-US" dirty="0" smtClean="0"/>
              <a:t> </a:t>
            </a:r>
            <a:r>
              <a:rPr lang="en-US" dirty="0" err="1" smtClean="0"/>
              <a:t>iletir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smtClean="0"/>
              <a:t>Manubrium – acromion </a:t>
            </a:r>
            <a:r>
              <a:rPr lang="en-US" dirty="0" err="1" smtClean="0"/>
              <a:t>arası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err="1" smtClean="0"/>
              <a:t>Horizontale</a:t>
            </a:r>
            <a:r>
              <a:rPr lang="en-US" dirty="0" smtClean="0"/>
              <a:t> </a:t>
            </a:r>
            <a:r>
              <a:rPr lang="en-US" dirty="0" err="1" smtClean="0"/>
              <a:t>yakın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err="1" smtClean="0"/>
              <a:t>Tamamen</a:t>
            </a:r>
            <a:r>
              <a:rPr lang="en-US" dirty="0" smtClean="0"/>
              <a:t> </a:t>
            </a:r>
            <a:r>
              <a:rPr lang="en-US" dirty="0" err="1" smtClean="0"/>
              <a:t>cilt</a:t>
            </a:r>
            <a:r>
              <a:rPr lang="en-US" dirty="0" smtClean="0"/>
              <a:t> </a:t>
            </a:r>
            <a:r>
              <a:rPr lang="en-US" dirty="0" err="1" smtClean="0"/>
              <a:t>altında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dirty="0" err="1" smtClean="0"/>
              <a:t>Çift</a:t>
            </a:r>
            <a:r>
              <a:rPr lang="en-US" dirty="0" smtClean="0"/>
              <a:t> </a:t>
            </a:r>
            <a:r>
              <a:rPr lang="en-US" dirty="0" err="1" smtClean="0"/>
              <a:t>eğrilik</a:t>
            </a:r>
            <a:endParaRPr lang="en-US" dirty="0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53188" y="9145588"/>
            <a:ext cx="1984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E964FE81-42F6-3A48-BEFB-F5EF37CBBF14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5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508000"/>
            <a:ext cx="5918200" cy="8496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E2A4C77-3F76-C04F-9E97-6266ACDCC7DB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557338"/>
            <a:ext cx="5651500" cy="6223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6700"/>
            <a:ext cx="6248400" cy="6261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348413" y="9150350"/>
            <a:ext cx="2936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4F3AB4E-38B3-D247-9037-6CD2F1AB7C8E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51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5540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42900"/>
            <a:ext cx="5308600" cy="9029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914400"/>
            <a:ext cx="6464300" cy="7899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02C0EA93-FA72-5244-A4A5-C9E040A1620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6564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533400"/>
            <a:ext cx="7073900" cy="8534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898CFB1-64BA-274B-8535-57EDFFEAC9B3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044700"/>
            <a:ext cx="5524500" cy="7112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Ossa Metacarpi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Lateralden mediale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I, II, III, IV, V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Basis (proximal)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Corpus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Caput (distal)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365875" y="9145588"/>
            <a:ext cx="339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EBB4C1BF-1DDF-4E4B-B3E4-9D493D915E37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54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861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722313"/>
            <a:ext cx="7708900" cy="8293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254000"/>
            <a:ext cx="4102100" cy="1739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Phalanges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095500"/>
            <a:ext cx="5270500" cy="7023100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Phalanx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Proximalis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Medius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Distalis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Baş parmak – 2 phalanges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381750" y="9145588"/>
            <a:ext cx="3095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C264BB28-E121-7145-9DC0-30D827E8E2F8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55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95300"/>
            <a:ext cx="5918200" cy="8293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95300"/>
            <a:ext cx="6438900" cy="8293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87E40A4D-41E3-564A-8D16-D7ACDF3B8918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56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0660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546100"/>
            <a:ext cx="6769100" cy="8623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B718F9B-9AB3-774B-872B-E93A3376D6C1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57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901700"/>
            <a:ext cx="6184900" cy="792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915988"/>
            <a:ext cx="5842000" cy="7924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8CF75CE9-8B5F-BB49-AD0F-08634597D302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066800"/>
            <a:ext cx="5283200" cy="7607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066800"/>
            <a:ext cx="6223000" cy="7620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E4AA1379-5DEE-344A-B3C1-12D4B94C5D44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59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2193925"/>
            <a:ext cx="6134100" cy="6845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Clavicula-2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2565400"/>
            <a:ext cx="5727700" cy="6553200"/>
          </a:xfrm>
        </p:spPr>
        <p:txBody>
          <a:bodyPr anchor="t"/>
          <a:lstStyle/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Corpus (şaft)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Kıvrımlı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Medial 2/3 öne konveks</a:t>
            </a:r>
          </a:p>
          <a:p>
            <a:pPr marL="723900" lvl="1"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Lateral 1/3 öne konkav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Extremitas acromialis – düz</a:t>
            </a:r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smtClean="0"/>
              <a:t>Extremitas sternalis – geniş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446838" y="9145588"/>
            <a:ext cx="219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7298C977-8753-0A43-835A-9B11DECF9A4E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6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79400"/>
            <a:ext cx="45339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79400"/>
            <a:ext cx="7683500" cy="8750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310313" y="9150350"/>
            <a:ext cx="3698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BD3E8F75-46E9-EE4C-8515-FC68AF2DF66C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4756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754063"/>
            <a:ext cx="6210300" cy="8229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6134100" cy="8216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326188" y="9144000"/>
            <a:ext cx="3381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1pPr>
            <a:lvl2pPr marL="742950" indent="-285750" eaLnBrk="0" hangingPunct="0"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2pPr>
            <a:lvl3pPr marL="1143000" indent="-228600" eaLnBrk="0" hangingPunct="0"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3pPr>
            <a:lvl4pPr marL="1600200" indent="-228600" eaLnBrk="0" hangingPunct="0"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4pPr>
            <a:lvl5pPr marL="2057400" indent="-228600" eaLnBrk="0" hangingPunct="0"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defRPr>
            </a:lvl9pPr>
          </a:lstStyle>
          <a:p>
            <a:pPr eaLnBrk="1" hangingPunct="1"/>
            <a:fld id="{726EF94F-E103-AC48-B145-A39F3BC69FCD}" type="slidenum">
              <a:rPr lang="en-US" sz="1800">
                <a:solidFill>
                  <a:srgbClr val="FFFFFF"/>
                </a:solidFill>
                <a:ea typeface="ＭＳ Ｐゴシック" charset="0"/>
              </a:rPr>
              <a:pPr eaLnBrk="1" hangingPunct="1"/>
              <a:t>61</a:t>
            </a:fld>
            <a:endParaRPr lang="en-US" sz="1800">
              <a:solidFill>
                <a:srgbClr val="FFFFFF"/>
              </a:solidFill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68300"/>
            <a:ext cx="68580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80F8AF93-B9AB-A54E-BB24-FB394DF7FA89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68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419100"/>
            <a:ext cx="6667500" cy="8686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3AA5AB0-5B5D-5C4F-8210-879077CB59D7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782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419100"/>
            <a:ext cx="8661400" cy="8661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316663" y="9150350"/>
            <a:ext cx="3571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7C194E25-0ED2-384F-917E-368C22A076E6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64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88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3200"/>
            <a:ext cx="5016500" cy="5956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937000"/>
            <a:ext cx="8166100" cy="5105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/>
          </p:cNvSpPr>
          <p:nvPr/>
        </p:nvSpPr>
        <p:spPr bwMode="auto">
          <a:xfrm>
            <a:off x="2003425" y="6229350"/>
            <a:ext cx="14922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Normal</a:t>
            </a:r>
          </a:p>
        </p:txBody>
      </p:sp>
      <p:sp>
        <p:nvSpPr>
          <p:cNvPr id="79876" name="Rectangle 4"/>
          <p:cNvSpPr>
            <a:spLocks/>
          </p:cNvSpPr>
          <p:nvPr/>
        </p:nvSpPr>
        <p:spPr bwMode="auto">
          <a:xfrm>
            <a:off x="8180388" y="3270250"/>
            <a:ext cx="10588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Kırık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BD24D2E-55AF-7841-A38C-159884FF1907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65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968500"/>
            <a:ext cx="12407900" cy="5816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/>
          <p:cNvSpPr>
            <a:spLocks/>
          </p:cNvSpPr>
          <p:nvPr/>
        </p:nvSpPr>
        <p:spPr bwMode="auto">
          <a:xfrm>
            <a:off x="4397375" y="7854950"/>
            <a:ext cx="41814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Os scaphoideum kırığı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8C249BE-8289-CC41-8FAE-E64E3D8A9B44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66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0900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42900"/>
            <a:ext cx="5562600" cy="8813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6327775" y="915035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6C0066B4-7725-FC4E-BC75-7A04CCC5412F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67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19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81000"/>
            <a:ext cx="10782300" cy="8686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6323013" y="9150350"/>
            <a:ext cx="344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7C62275D-ED86-664B-A466-7EAECCF58709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29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54000"/>
            <a:ext cx="8013700" cy="8826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C711CE4-2FAE-5947-AA16-14442E778B15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69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397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Clavicula-3</a:t>
            </a:r>
          </a:p>
        </p:txBody>
      </p:sp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632075"/>
            <a:ext cx="7962900" cy="4546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19300"/>
            <a:ext cx="4584700" cy="739140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Facies superior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i="1" smtClean="0"/>
              <a:t>Deltoid tubercle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Facies inferior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Tuberculum conoideum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Linea trapezoidea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Sulcus musculi subclavii</a:t>
            </a:r>
          </a:p>
          <a:p>
            <a:pPr marL="723900" lvl="1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mtClean="0"/>
              <a:t>Impressio lig. costoclavicularis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51600" y="9145588"/>
            <a:ext cx="2047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>
              <a:defRPr/>
            </a:pPr>
            <a:fld id="{5E11185C-A2CD-6044-A2DC-DE3E516E2A98}" type="slidenum">
              <a:rPr lang="en-US" sz="1800" smtClean="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>
                <a:defRPr/>
              </a:pPr>
              <a:t>7</a:t>
            </a:fld>
            <a:endParaRPr lang="en-US" sz="1800" smtClean="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41300"/>
            <a:ext cx="6388100" cy="8940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96963"/>
            <a:ext cx="6235700" cy="7543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319838" y="9150350"/>
            <a:ext cx="350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39955D4-CCC6-C34B-A23C-097B05D8399E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70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4996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369888"/>
            <a:ext cx="4749800" cy="8788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D5B030F-9AD3-B847-A19F-AD2AB484AB21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71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601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406400"/>
            <a:ext cx="11468100" cy="8674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248E75B5-9B70-1C4C-8119-992736C11188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72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70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forearm_fracture-3.mov" descr="/Users/tunali/Sites/tunalis.org/documentation/pptx/ust_kemik.ppt_media/forearm_fracture-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133600"/>
            <a:ext cx="81391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8473D855-F9AD-674F-8F6F-97A799655D16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73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80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806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8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8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5"/>
                  </p:tgtEl>
                </p:cond>
              </p:nextCondLst>
            </p:seq>
          </p:childTnLst>
        </p:cTn>
      </p:par>
    </p:tnLst>
    <p:bldLst>
      <p:bldP spid="88067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73100"/>
            <a:ext cx="12153900" cy="842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/>
          </p:cNvSpPr>
          <p:nvPr/>
        </p:nvSpPr>
        <p:spPr bwMode="auto">
          <a:xfrm>
            <a:off x="4564055" y="6796326"/>
            <a:ext cx="388780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stunali@etu.edu.tr</a:t>
            </a:r>
            <a:endParaRPr lang="en-US" sz="2800" dirty="0">
              <a:solidFill>
                <a:srgbClr val="FFFFFF"/>
              </a:solidFill>
              <a:latin typeface="Apple Chancery" charset="0"/>
              <a:ea typeface="ＭＳ Ｐゴシック" charset="0"/>
              <a:sym typeface="Apple Chancery" charset="0"/>
            </a:endParaRPr>
          </a:p>
          <a:p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selcuk@hawaii.</a:t>
            </a:r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edu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http</a:t>
            </a:r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://twitter.com/</a:t>
            </a:r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tunalis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http</a:t>
            </a:r>
            <a:r>
              <a:rPr lang="en-US" sz="2800" dirty="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://</a:t>
            </a:r>
            <a:r>
              <a:rPr lang="en-US" sz="28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www.tunalis.org</a:t>
            </a:r>
            <a:endParaRPr lang="en-US" sz="2800" dirty="0">
              <a:solidFill>
                <a:srgbClr val="FFFFFF"/>
              </a:solidFill>
              <a:latin typeface="Apple Chancery" charset="0"/>
              <a:ea typeface="ＭＳ Ｐゴシック" charset="0"/>
              <a:sym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build="p" autoUpdateAnimBg="0" advAuto="2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044700"/>
            <a:ext cx="12509500" cy="5664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383338" y="9150350"/>
            <a:ext cx="223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7AA7C5C1-3F91-E34D-966C-7E1E1BE387B3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8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495300"/>
            <a:ext cx="9105900" cy="844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378575" y="9150350"/>
            <a:ext cx="233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>
              <a:defRPr/>
            </a:pPr>
            <a:fld id="{A4F14E29-FAC6-B049-90FE-9A531726C0FF}" type="slidenum">
              <a:rPr lang="en-US" sz="1800" smtClean="0">
                <a:solidFill>
                  <a:srgbClr val="FFFFFF"/>
                </a:solidFill>
                <a:cs typeface="Hoefler Text" charset="0"/>
              </a:rPr>
              <a:pPr algn="ctr">
                <a:defRPr/>
              </a:pPr>
              <a:t>9</a:t>
            </a:fld>
            <a:endParaRPr lang="en-US" sz="1800" smtClean="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Center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Horizontal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, Bullets &amp; Photo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 2 Column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Lef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Righ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Pages>0</Pages>
  <Words>959</Words>
  <Characters>0</Characters>
  <Application>Microsoft Macintosh PowerPoint</Application>
  <PresentationFormat>Custom</PresentationFormat>
  <Lines>0</Lines>
  <Paragraphs>320</Paragraphs>
  <Slides>74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74</vt:i4>
      </vt:variant>
    </vt:vector>
  </HeadingPairs>
  <TitlesOfParts>
    <vt:vector size="94" baseType="lpstr">
      <vt:lpstr>Hoefler Text</vt:lpstr>
      <vt:lpstr>ヒラギノ明朝 ProN W3</vt:lpstr>
      <vt:lpstr>Arial</vt:lpstr>
      <vt:lpstr>Baskerville</vt:lpstr>
      <vt:lpstr>Calibri</vt:lpstr>
      <vt:lpstr>ＭＳ Ｐゴシック</vt:lpstr>
      <vt:lpstr>Apple Chancery</vt:lpstr>
      <vt:lpstr>Title &amp; Subtitle</vt:lpstr>
      <vt:lpstr>Photo - Horizontal</vt:lpstr>
      <vt:lpstr>Title, Bullets &amp; Photo</vt:lpstr>
      <vt:lpstr>Photo - Vertical</vt:lpstr>
      <vt:lpstr>Title &amp; Bullets - 2 Column</vt:lpstr>
      <vt:lpstr>Title &amp; Bullets - Left</vt:lpstr>
      <vt:lpstr>1_Title &amp; Subtitle</vt:lpstr>
      <vt:lpstr>Title &amp; Bullets - Right</vt:lpstr>
      <vt:lpstr>Bullets</vt:lpstr>
      <vt:lpstr>Title - Top</vt:lpstr>
      <vt:lpstr>Title - Center</vt:lpstr>
      <vt:lpstr>Blank</vt:lpstr>
      <vt:lpstr>Title &amp; Bullets</vt:lpstr>
      <vt:lpstr>ÜST EKSTREMİTE KEMİKLERİ </vt:lpstr>
      <vt:lpstr>PowerPoint Presentation</vt:lpstr>
      <vt:lpstr>PowerPoint Presentation</vt:lpstr>
      <vt:lpstr>Üst Ekstremite Kemikleri</vt:lpstr>
      <vt:lpstr>Clavicula-1</vt:lpstr>
      <vt:lpstr>Clavicula-2</vt:lpstr>
      <vt:lpstr>Clavicula-3</vt:lpstr>
      <vt:lpstr>PowerPoint Presentation</vt:lpstr>
      <vt:lpstr>PowerPoint Presentation</vt:lpstr>
      <vt:lpstr>PowerPoint Presentation</vt:lpstr>
      <vt:lpstr>Scapula-1</vt:lpstr>
      <vt:lpstr>PowerPoint Presentation</vt:lpstr>
      <vt:lpstr>Scapula-2</vt:lpstr>
      <vt:lpstr>Scapula-3</vt:lpstr>
      <vt:lpstr>Scapula-4</vt:lpstr>
      <vt:lpstr>Scapula-5</vt:lpstr>
      <vt:lpstr>Scapula-6</vt:lpstr>
      <vt:lpstr>PowerPoint Presentation</vt:lpstr>
      <vt:lpstr>PowerPoint Presentation</vt:lpstr>
      <vt:lpstr>PowerPoint Presentation</vt:lpstr>
      <vt:lpstr>Humerus-1</vt:lpstr>
      <vt:lpstr>Humerus-2</vt:lpstr>
      <vt:lpstr>Humerus-3</vt:lpstr>
      <vt:lpstr>Humerus-4</vt:lpstr>
      <vt:lpstr>Humerus-5</vt:lpstr>
      <vt:lpstr>Humerus-6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Ulna-1</vt:lpstr>
      <vt:lpstr>PowerPoint Presentation</vt:lpstr>
      <vt:lpstr>PowerPoint Presentation</vt:lpstr>
      <vt:lpstr>Ulna-2</vt:lpstr>
      <vt:lpstr>Ulna-3</vt:lpstr>
      <vt:lpstr>Radius-1</vt:lpstr>
      <vt:lpstr>Radius-2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Ossa Carpi</vt:lpstr>
      <vt:lpstr>PowerPoint Presentation</vt:lpstr>
      <vt:lpstr>PowerPoint Presentation</vt:lpstr>
      <vt:lpstr>PowerPoint Presentation</vt:lpstr>
      <vt:lpstr>PowerPoint Presentation</vt:lpstr>
      <vt:lpstr>Ossa Metacarpi</vt:lpstr>
      <vt:lpstr>Phalanges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crll</dc:title>
  <dc:subject/>
  <dc:creator>Selcuk Tunali</dc:creator>
  <cp:keywords/>
  <dc:description/>
  <cp:lastModifiedBy>Selcuk Tunali</cp:lastModifiedBy>
  <cp:revision>3</cp:revision>
  <dcterms:modified xsi:type="dcterms:W3CDTF">2014-09-08T14:49:23Z</dcterms:modified>
</cp:coreProperties>
</file>